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2" r:id="rId5"/>
    <p:sldId id="260" r:id="rId6"/>
    <p:sldId id="258" r:id="rId7"/>
    <p:sldId id="273" r:id="rId8"/>
    <p:sldId id="274" r:id="rId9"/>
    <p:sldId id="257" r:id="rId10"/>
    <p:sldId id="259" r:id="rId11"/>
    <p:sldId id="261" r:id="rId12"/>
    <p:sldId id="262" r:id="rId13"/>
    <p:sldId id="263" r:id="rId14"/>
    <p:sldId id="264" r:id="rId15"/>
    <p:sldId id="265" r:id="rId16"/>
    <p:sldId id="266" r:id="rId17"/>
    <p:sldId id="267" r:id="rId18"/>
    <p:sldId id="268" r:id="rId19"/>
    <p:sldId id="269" r:id="rId20"/>
    <p:sldId id="270" r:id="rId21"/>
    <p:sldId id="290" r:id="rId22"/>
    <p:sldId id="275" r:id="rId2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3" name="Shape 253"/>
          <p:cNvSpPr/>
          <p:nvPr>
            <p:ph type="sldImg"/>
          </p:nvPr>
        </p:nvSpPr>
        <p:spPr>
          <a:xfrm>
            <a:off x="1143000" y="685800"/>
            <a:ext cx="4572000" cy="3429000"/>
          </a:xfrm>
          <a:prstGeom prst="rect">
            <a:avLst/>
          </a:prstGeom>
        </p:spPr>
        <p:txBody>
          <a:bodyPr/>
          <a:lstStyle/>
          <a:p/>
        </p:txBody>
      </p:sp>
      <p:sp>
        <p:nvSpPr>
          <p:cNvPr id="254" name="Shape 254"/>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p:txBody>
      </p:sp>
      <p:sp>
        <p:nvSpPr>
          <p:cNvPr id="258" name="Shape 258"/>
          <p:cNvSpPr/>
          <p:nvPr>
            <p:ph type="body" sz="quarter" idx="1"/>
          </p:nvPr>
        </p:nvSpPr>
        <p:spPr>
          <a:prstGeom prst="rect">
            <a:avLst/>
          </a:prstGeom>
        </p:spPr>
        <p:txBody>
          <a:bodyPr/>
          <a:lstStyle/>
          <a:p>
            <a:r>
              <a:t>Togliere la scritta uguale a destra.</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ph type="sldImg"/>
          </p:nvPr>
        </p:nvSpPr>
        <p:spPr>
          <a:prstGeom prst="rect">
            <a:avLst/>
          </a:prstGeom>
        </p:spPr>
        <p:txBody>
          <a:bodyPr/>
          <a:lstStyle/>
          <a:p/>
        </p:txBody>
      </p:sp>
      <p:sp>
        <p:nvSpPr>
          <p:cNvPr id="269" name="Shape 269"/>
          <p:cNvSpPr/>
          <p:nvPr>
            <p:ph type="body" sz="quarter" idx="1"/>
          </p:nvPr>
        </p:nvSpPr>
        <p:spPr>
          <a:prstGeom prst="rect">
            <a:avLst/>
          </a:prstGeom>
        </p:spPr>
        <p:txBody>
          <a:bodyPr/>
          <a:lstStyle/>
          <a:p>
            <a:r>
              <a:t>COME NEL TESTO BARRA VERTICALE CON LA BUSSOLA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Shape 304"/>
          <p:cNvSpPr/>
          <p:nvPr>
            <p:ph type="sldImg"/>
          </p:nvPr>
        </p:nvSpPr>
        <p:spPr>
          <a:prstGeom prst="rect">
            <a:avLst/>
          </a:prstGeom>
        </p:spPr>
        <p:txBody>
          <a:bodyPr/>
          <a:lstStyle/>
          <a:p/>
        </p:txBody>
      </p:sp>
      <p:sp>
        <p:nvSpPr>
          <p:cNvPr id="305" name="Shape 305"/>
          <p:cNvSpPr/>
          <p:nvPr>
            <p:ph type="body" sz="quarter" idx="1"/>
          </p:nvPr>
        </p:nvSpPr>
        <p:spPr>
          <a:prstGeom prst="rect">
            <a:avLst/>
          </a:prstGeom>
        </p:spPr>
        <p:txBody>
          <a:bodyPr/>
          <a:lstStyle/>
          <a:p>
            <a:r>
              <a:t>Se in questa slide e in quelle che seguono riuscissimo mettere una immagine....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olo Testo"/>
          <p:cNvSpPr txBox="1"/>
          <p:nvPr>
            <p:ph type="title" hasCustomPrompt="1"/>
          </p:nvPr>
        </p:nvSpPr>
        <p:spPr>
          <a:xfrm>
            <a:off x="685800" y="2130425"/>
            <a:ext cx="7772400" cy="1470025"/>
          </a:xfrm>
          <a:prstGeom prst="rect">
            <a:avLst/>
          </a:prstGeom>
        </p:spPr>
        <p:txBody>
          <a:bodyPr/>
          <a:lstStyle/>
          <a:p>
            <a:r>
              <a:t>Titolo Testo</a:t>
            </a:r>
          </a:p>
        </p:txBody>
      </p:sp>
      <p:sp>
        <p:nvSpPr>
          <p:cNvPr id="12" name="Corpo livello uno…"/>
          <p:cNvSpPr txBox="1"/>
          <p:nvPr>
            <p:ph type="body" sz="quarter" idx="1" hasCustomPrompt="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92" name="Titolo Testo"/>
          <p:cNvSpPr txBox="1"/>
          <p:nvPr>
            <p:ph type="title" hasCustomPrompt="1"/>
          </p:nvPr>
        </p:nvSpPr>
        <p:spPr>
          <a:xfrm>
            <a:off x="685800" y="2130425"/>
            <a:ext cx="7772400" cy="1470025"/>
          </a:xfrm>
          <a:prstGeom prst="rect">
            <a:avLst/>
          </a:prstGeom>
        </p:spPr>
        <p:txBody>
          <a:bodyPr/>
          <a:lstStyle/>
          <a:p>
            <a:r>
              <a:t>Titolo Testo</a:t>
            </a:r>
          </a:p>
        </p:txBody>
      </p:sp>
      <p:sp>
        <p:nvSpPr>
          <p:cNvPr id="93" name="Corpo livello uno…"/>
          <p:cNvSpPr txBox="1"/>
          <p:nvPr>
            <p:ph type="body" sz="quarter" idx="1" hasCustomPrompt="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01" name="Titolo Testo"/>
          <p:cNvSpPr txBox="1"/>
          <p:nvPr>
            <p:ph type="title" hasCustomPrompt="1"/>
          </p:nvPr>
        </p:nvSpPr>
        <p:spPr>
          <a:prstGeom prst="rect">
            <a:avLst/>
          </a:prstGeom>
        </p:spPr>
        <p:txBody>
          <a:bodyPr/>
          <a:lstStyle/>
          <a:p>
            <a:r>
              <a:t>Titolo Testo</a:t>
            </a:r>
          </a:p>
        </p:txBody>
      </p:sp>
      <p:sp>
        <p:nvSpPr>
          <p:cNvPr id="102" name="Corpo livello uno…"/>
          <p:cNvSpPr txBox="1"/>
          <p:nvPr>
            <p:ph type="body" idx="1" hasCustomPrompt="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03"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110" name="Titolo Testo"/>
          <p:cNvSpPr txBox="1"/>
          <p:nvPr>
            <p:ph type="title" hasCustomPrompt="1"/>
          </p:nvPr>
        </p:nvSpPr>
        <p:spPr>
          <a:xfrm>
            <a:off x="722312" y="4406900"/>
            <a:ext cx="7772401" cy="1362075"/>
          </a:xfrm>
          <a:prstGeom prst="rect">
            <a:avLst/>
          </a:prstGeom>
        </p:spPr>
        <p:txBody>
          <a:bodyPr anchor="t"/>
          <a:lstStyle>
            <a:lvl1pPr algn="l">
              <a:defRPr sz="4000" b="1" cap="all"/>
            </a:lvl1pPr>
          </a:lstStyle>
          <a:p>
            <a:r>
              <a:t>Titolo Testo</a:t>
            </a:r>
          </a:p>
        </p:txBody>
      </p:sp>
      <p:sp>
        <p:nvSpPr>
          <p:cNvPr id="111" name="Corpo livello uno…"/>
          <p:cNvSpPr txBox="1"/>
          <p:nvPr>
            <p:ph type="body" sz="quarter" idx="1" hasCustomPrompt="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119" name="Titolo Testo"/>
          <p:cNvSpPr txBox="1"/>
          <p:nvPr>
            <p:ph type="title" hasCustomPrompt="1"/>
          </p:nvPr>
        </p:nvSpPr>
        <p:spPr>
          <a:prstGeom prst="rect">
            <a:avLst/>
          </a:prstGeom>
        </p:spPr>
        <p:txBody>
          <a:bodyPr/>
          <a:lstStyle/>
          <a:p>
            <a:r>
              <a:t>Titolo Testo</a:t>
            </a:r>
          </a:p>
        </p:txBody>
      </p:sp>
      <p:sp>
        <p:nvSpPr>
          <p:cNvPr id="120" name="Corpo livello uno…"/>
          <p:cNvSpPr txBox="1"/>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121"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128" name="Titolo Testo"/>
          <p:cNvSpPr txBox="1"/>
          <p:nvPr>
            <p:ph type="title" hasCustomPrompt="1"/>
          </p:nvPr>
        </p:nvSpPr>
        <p:spPr>
          <a:prstGeom prst="rect">
            <a:avLst/>
          </a:prstGeom>
        </p:spPr>
        <p:txBody>
          <a:bodyPr/>
          <a:lstStyle/>
          <a:p>
            <a:r>
              <a:t>Titolo Testo</a:t>
            </a:r>
          </a:p>
        </p:txBody>
      </p:sp>
      <p:sp>
        <p:nvSpPr>
          <p:cNvPr id="129" name="Corpo livello uno…"/>
          <p:cNvSpPr txBox="1"/>
          <p:nvPr>
            <p:ph type="body" sz="quarter" idx="1" hasCustomPrompt="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130" name="Segnaposto testo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p>
        </p:txBody>
      </p:sp>
      <p:sp>
        <p:nvSpPr>
          <p:cNvPr id="131"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138" name="Titolo Testo"/>
          <p:cNvSpPr txBox="1"/>
          <p:nvPr>
            <p:ph type="title" hasCustomPrompt="1"/>
          </p:nvPr>
        </p:nvSpPr>
        <p:spPr>
          <a:prstGeom prst="rect">
            <a:avLst/>
          </a:prstGeom>
        </p:spPr>
        <p:txBody>
          <a:bodyPr/>
          <a:lstStyle/>
          <a:p>
            <a:r>
              <a:t>Titolo Testo</a:t>
            </a:r>
          </a:p>
        </p:txBody>
      </p:sp>
      <p:sp>
        <p:nvSpPr>
          <p:cNvPr id="139"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6"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153" name="Titolo Testo"/>
          <p:cNvSpPr txBox="1"/>
          <p:nvPr>
            <p:ph type="title" hasCustomPrompt="1"/>
          </p:nvPr>
        </p:nvSpPr>
        <p:spPr>
          <a:xfrm>
            <a:off x="457200" y="273050"/>
            <a:ext cx="3008314" cy="1162050"/>
          </a:xfrm>
          <a:prstGeom prst="rect">
            <a:avLst/>
          </a:prstGeom>
        </p:spPr>
        <p:txBody>
          <a:bodyPr anchor="b"/>
          <a:lstStyle>
            <a:lvl1pPr algn="l">
              <a:defRPr sz="2000" b="1"/>
            </a:lvl1pPr>
          </a:lstStyle>
          <a:p>
            <a:r>
              <a:t>Titolo Testo</a:t>
            </a:r>
          </a:p>
        </p:txBody>
      </p:sp>
      <p:sp>
        <p:nvSpPr>
          <p:cNvPr id="154" name="Corpo livello uno…"/>
          <p:cNvSpPr txBox="1"/>
          <p:nvPr>
            <p:ph type="body" idx="1" hasCustomPrompt="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55" name="Segnaposto testo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156"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163" name="Titolo Testo"/>
          <p:cNvSpPr txBox="1"/>
          <p:nvPr>
            <p:ph type="title" hasCustomPrompt="1"/>
          </p:nvPr>
        </p:nvSpPr>
        <p:spPr>
          <a:xfrm>
            <a:off x="1792288" y="4800600"/>
            <a:ext cx="5486401" cy="566738"/>
          </a:xfrm>
          <a:prstGeom prst="rect">
            <a:avLst/>
          </a:prstGeom>
        </p:spPr>
        <p:txBody>
          <a:bodyPr anchor="b"/>
          <a:lstStyle>
            <a:lvl1pPr algn="l">
              <a:defRPr sz="2000" b="1"/>
            </a:lvl1pPr>
          </a:lstStyle>
          <a:p>
            <a:r>
              <a:t>Titolo Testo</a:t>
            </a:r>
          </a:p>
        </p:txBody>
      </p:sp>
      <p:sp>
        <p:nvSpPr>
          <p:cNvPr id="164" name="Segnaposto immagine 2"/>
          <p:cNvSpPr/>
          <p:nvPr>
            <p:ph type="pic" sz="half" idx="13"/>
          </p:nvPr>
        </p:nvSpPr>
        <p:spPr>
          <a:xfrm>
            <a:off x="1792288" y="612775"/>
            <a:ext cx="5486401" cy="4114800"/>
          </a:xfrm>
          <a:prstGeom prst="rect">
            <a:avLst/>
          </a:prstGeom>
        </p:spPr>
        <p:txBody>
          <a:bodyPr lIns="91439" rIns="91439">
            <a:noAutofit/>
          </a:bodyPr>
          <a:lstStyle/>
          <a:p/>
        </p:txBody>
      </p:sp>
      <p:sp>
        <p:nvSpPr>
          <p:cNvPr id="165" name="Corpo livello uno…"/>
          <p:cNvSpPr txBox="1"/>
          <p:nvPr>
            <p:ph type="body" sz="quarter" idx="1" hasCustomPrompt="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166"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173" name="Titolo Testo"/>
          <p:cNvSpPr txBox="1"/>
          <p:nvPr>
            <p:ph type="title" hasCustomPrompt="1"/>
          </p:nvPr>
        </p:nvSpPr>
        <p:spPr>
          <a:xfrm>
            <a:off x="685800" y="2130425"/>
            <a:ext cx="7772400" cy="1470025"/>
          </a:xfrm>
          <a:prstGeom prst="rect">
            <a:avLst/>
          </a:prstGeom>
        </p:spPr>
        <p:txBody>
          <a:bodyPr/>
          <a:lstStyle/>
          <a:p>
            <a:r>
              <a:t>Titolo Testo</a:t>
            </a:r>
          </a:p>
        </p:txBody>
      </p:sp>
      <p:sp>
        <p:nvSpPr>
          <p:cNvPr id="174" name="Corpo livello uno…"/>
          <p:cNvSpPr txBox="1"/>
          <p:nvPr>
            <p:ph type="body" sz="quarter" idx="1" hasCustomPrompt="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75"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olo Testo"/>
          <p:cNvSpPr txBox="1"/>
          <p:nvPr>
            <p:ph type="title" hasCustomPrompt="1"/>
          </p:nvPr>
        </p:nvSpPr>
        <p:spPr>
          <a:prstGeom prst="rect">
            <a:avLst/>
          </a:prstGeom>
        </p:spPr>
        <p:txBody>
          <a:bodyPr/>
          <a:lstStyle/>
          <a:p>
            <a:r>
              <a:t>Titolo Testo</a:t>
            </a:r>
          </a:p>
        </p:txBody>
      </p:sp>
      <p:sp>
        <p:nvSpPr>
          <p:cNvPr id="21" name="Corpo livello uno…"/>
          <p:cNvSpPr txBox="1"/>
          <p:nvPr>
            <p:ph type="body" idx="1" hasCustomPrompt="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82" name="Titolo Testo"/>
          <p:cNvSpPr txBox="1"/>
          <p:nvPr>
            <p:ph type="title" hasCustomPrompt="1"/>
          </p:nvPr>
        </p:nvSpPr>
        <p:spPr>
          <a:prstGeom prst="rect">
            <a:avLst/>
          </a:prstGeom>
        </p:spPr>
        <p:txBody>
          <a:bodyPr/>
          <a:lstStyle/>
          <a:p>
            <a:r>
              <a:t>Titolo Testo</a:t>
            </a:r>
          </a:p>
        </p:txBody>
      </p:sp>
      <p:sp>
        <p:nvSpPr>
          <p:cNvPr id="183" name="Corpo livello uno…"/>
          <p:cNvSpPr txBox="1"/>
          <p:nvPr>
            <p:ph type="body" idx="1" hasCustomPrompt="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84"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191" name="Titolo Testo"/>
          <p:cNvSpPr txBox="1"/>
          <p:nvPr>
            <p:ph type="title" hasCustomPrompt="1"/>
          </p:nvPr>
        </p:nvSpPr>
        <p:spPr>
          <a:xfrm>
            <a:off x="722312" y="4406900"/>
            <a:ext cx="7772401" cy="1362075"/>
          </a:xfrm>
          <a:prstGeom prst="rect">
            <a:avLst/>
          </a:prstGeom>
        </p:spPr>
        <p:txBody>
          <a:bodyPr anchor="t"/>
          <a:lstStyle>
            <a:lvl1pPr algn="l">
              <a:defRPr sz="4000" b="1" cap="all"/>
            </a:lvl1pPr>
          </a:lstStyle>
          <a:p>
            <a:r>
              <a:t>Titolo Testo</a:t>
            </a:r>
          </a:p>
        </p:txBody>
      </p:sp>
      <p:sp>
        <p:nvSpPr>
          <p:cNvPr id="192" name="Corpo livello uno…"/>
          <p:cNvSpPr txBox="1"/>
          <p:nvPr>
            <p:ph type="body" sz="quarter" idx="1" hasCustomPrompt="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93"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200" name="Titolo Testo"/>
          <p:cNvSpPr txBox="1"/>
          <p:nvPr>
            <p:ph type="title" hasCustomPrompt="1"/>
          </p:nvPr>
        </p:nvSpPr>
        <p:spPr>
          <a:prstGeom prst="rect">
            <a:avLst/>
          </a:prstGeom>
        </p:spPr>
        <p:txBody>
          <a:bodyPr/>
          <a:lstStyle/>
          <a:p>
            <a:r>
              <a:t>Titolo Testo</a:t>
            </a:r>
          </a:p>
        </p:txBody>
      </p:sp>
      <p:sp>
        <p:nvSpPr>
          <p:cNvPr id="201" name="Corpo livello uno…"/>
          <p:cNvSpPr txBox="1"/>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202"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209" name="Titolo Testo"/>
          <p:cNvSpPr txBox="1"/>
          <p:nvPr>
            <p:ph type="title" hasCustomPrompt="1"/>
          </p:nvPr>
        </p:nvSpPr>
        <p:spPr>
          <a:prstGeom prst="rect">
            <a:avLst/>
          </a:prstGeom>
        </p:spPr>
        <p:txBody>
          <a:bodyPr/>
          <a:lstStyle/>
          <a:p>
            <a:r>
              <a:t>Titolo Testo</a:t>
            </a:r>
          </a:p>
        </p:txBody>
      </p:sp>
      <p:sp>
        <p:nvSpPr>
          <p:cNvPr id="210" name="Corpo livello uno…"/>
          <p:cNvSpPr txBox="1"/>
          <p:nvPr>
            <p:ph type="body" sz="quarter" idx="1" hasCustomPrompt="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211" name="Segnaposto testo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p>
        </p:txBody>
      </p:sp>
      <p:sp>
        <p:nvSpPr>
          <p:cNvPr id="212"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219" name="Titolo Testo"/>
          <p:cNvSpPr txBox="1"/>
          <p:nvPr>
            <p:ph type="title" hasCustomPrompt="1"/>
          </p:nvPr>
        </p:nvSpPr>
        <p:spPr>
          <a:prstGeom prst="rect">
            <a:avLst/>
          </a:prstGeom>
        </p:spPr>
        <p:txBody>
          <a:bodyPr/>
          <a:lstStyle/>
          <a:p>
            <a:r>
              <a:t>Titolo Testo</a:t>
            </a:r>
          </a:p>
        </p:txBody>
      </p:sp>
      <p:sp>
        <p:nvSpPr>
          <p:cNvPr id="220"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227"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234" name="Titolo Testo"/>
          <p:cNvSpPr txBox="1"/>
          <p:nvPr>
            <p:ph type="title" hasCustomPrompt="1"/>
          </p:nvPr>
        </p:nvSpPr>
        <p:spPr>
          <a:xfrm>
            <a:off x="457200" y="273050"/>
            <a:ext cx="3008314" cy="1162050"/>
          </a:xfrm>
          <a:prstGeom prst="rect">
            <a:avLst/>
          </a:prstGeom>
        </p:spPr>
        <p:txBody>
          <a:bodyPr anchor="b"/>
          <a:lstStyle>
            <a:lvl1pPr algn="l">
              <a:defRPr sz="2000" b="1"/>
            </a:lvl1pPr>
          </a:lstStyle>
          <a:p>
            <a:r>
              <a:t>Titolo Testo</a:t>
            </a:r>
          </a:p>
        </p:txBody>
      </p:sp>
      <p:sp>
        <p:nvSpPr>
          <p:cNvPr id="235" name="Corpo livello uno…"/>
          <p:cNvSpPr txBox="1"/>
          <p:nvPr>
            <p:ph type="body" idx="1" hasCustomPrompt="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36" name="Segnaposto testo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237"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244" name="Titolo Testo"/>
          <p:cNvSpPr txBox="1"/>
          <p:nvPr>
            <p:ph type="title" hasCustomPrompt="1"/>
          </p:nvPr>
        </p:nvSpPr>
        <p:spPr>
          <a:xfrm>
            <a:off x="1792288" y="4800600"/>
            <a:ext cx="5486401" cy="566738"/>
          </a:xfrm>
          <a:prstGeom prst="rect">
            <a:avLst/>
          </a:prstGeom>
        </p:spPr>
        <p:txBody>
          <a:bodyPr anchor="b"/>
          <a:lstStyle>
            <a:lvl1pPr algn="l">
              <a:defRPr sz="2000" b="1"/>
            </a:lvl1pPr>
          </a:lstStyle>
          <a:p>
            <a:r>
              <a:t>Titolo Testo</a:t>
            </a:r>
          </a:p>
        </p:txBody>
      </p:sp>
      <p:sp>
        <p:nvSpPr>
          <p:cNvPr id="245" name="Segnaposto immagine 2"/>
          <p:cNvSpPr/>
          <p:nvPr>
            <p:ph type="pic" sz="half" idx="13"/>
          </p:nvPr>
        </p:nvSpPr>
        <p:spPr>
          <a:xfrm>
            <a:off x="1792288" y="612775"/>
            <a:ext cx="5486401" cy="4114800"/>
          </a:xfrm>
          <a:prstGeom prst="rect">
            <a:avLst/>
          </a:prstGeom>
        </p:spPr>
        <p:txBody>
          <a:bodyPr lIns="91439" rIns="91439">
            <a:noAutofit/>
          </a:bodyPr>
          <a:lstStyle/>
          <a:p/>
        </p:txBody>
      </p:sp>
      <p:sp>
        <p:nvSpPr>
          <p:cNvPr id="246" name="Corpo livello uno…"/>
          <p:cNvSpPr txBox="1"/>
          <p:nvPr>
            <p:ph type="body" sz="quarter" idx="1" hasCustomPrompt="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247"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olo Testo"/>
          <p:cNvSpPr txBox="1"/>
          <p:nvPr>
            <p:ph type="title" hasCustomPrompt="1"/>
          </p:nvPr>
        </p:nvSpPr>
        <p:spPr>
          <a:xfrm>
            <a:off x="722312" y="4406900"/>
            <a:ext cx="7772401" cy="1362075"/>
          </a:xfrm>
          <a:prstGeom prst="rect">
            <a:avLst/>
          </a:prstGeom>
        </p:spPr>
        <p:txBody>
          <a:bodyPr anchor="t"/>
          <a:lstStyle>
            <a:lvl1pPr algn="l">
              <a:defRPr sz="4000" b="1" cap="all"/>
            </a:lvl1pPr>
          </a:lstStyle>
          <a:p>
            <a:r>
              <a:t>Titolo Testo</a:t>
            </a:r>
          </a:p>
        </p:txBody>
      </p:sp>
      <p:sp>
        <p:nvSpPr>
          <p:cNvPr id="30" name="Corpo livello uno…"/>
          <p:cNvSpPr txBox="1"/>
          <p:nvPr>
            <p:ph type="body" sz="quarter" idx="1" hasCustomPrompt="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olo Testo"/>
          <p:cNvSpPr txBox="1"/>
          <p:nvPr>
            <p:ph type="title" hasCustomPrompt="1"/>
          </p:nvPr>
        </p:nvSpPr>
        <p:spPr>
          <a:prstGeom prst="rect">
            <a:avLst/>
          </a:prstGeom>
        </p:spPr>
        <p:txBody>
          <a:bodyPr/>
          <a:lstStyle/>
          <a:p>
            <a:r>
              <a:t>Titolo Testo</a:t>
            </a:r>
          </a:p>
        </p:txBody>
      </p:sp>
      <p:sp>
        <p:nvSpPr>
          <p:cNvPr id="39" name="Corpo livello uno…"/>
          <p:cNvSpPr txBox="1"/>
          <p:nvPr>
            <p:ph type="body" sz="half" idx="1" hasCustomPrompt="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40" indent="-320040">
              <a:spcBef>
                <a:spcPts val="600"/>
              </a:spcBef>
              <a:defRPr sz="2800"/>
            </a:lvl3pPr>
            <a:lvl4pPr marL="1727200" indent="-355600">
              <a:spcBef>
                <a:spcPts val="600"/>
              </a:spcBef>
              <a:defRPr sz="2800"/>
            </a:lvl4pPr>
            <a:lvl5pPr marL="2184400" indent="-355600">
              <a:spcBef>
                <a:spcPts val="600"/>
              </a:spcBef>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olo Testo"/>
          <p:cNvSpPr txBox="1"/>
          <p:nvPr>
            <p:ph type="title" hasCustomPrompt="1"/>
          </p:nvPr>
        </p:nvSpPr>
        <p:spPr>
          <a:prstGeom prst="rect">
            <a:avLst/>
          </a:prstGeom>
        </p:spPr>
        <p:txBody>
          <a:bodyPr/>
          <a:lstStyle/>
          <a:p>
            <a:r>
              <a:t>Titolo Testo</a:t>
            </a:r>
          </a:p>
        </p:txBody>
      </p:sp>
      <p:sp>
        <p:nvSpPr>
          <p:cNvPr id="48" name="Corpo livello uno…"/>
          <p:cNvSpPr txBox="1"/>
          <p:nvPr>
            <p:ph type="body" sz="quarter" idx="1" hasCustomPrompt="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p>
        </p:txBody>
      </p:sp>
      <p:sp>
        <p:nvSpPr>
          <p:cNvPr id="50"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olo Testo"/>
          <p:cNvSpPr txBox="1"/>
          <p:nvPr>
            <p:ph type="title" hasCustomPrompt="1"/>
          </p:nvPr>
        </p:nvSpPr>
        <p:spPr>
          <a:prstGeom prst="rect">
            <a:avLst/>
          </a:prstGeom>
        </p:spPr>
        <p:txBody>
          <a:bodyPr/>
          <a:lstStyle/>
          <a:p>
            <a:r>
              <a:t>Titolo Testo</a:t>
            </a:r>
          </a:p>
        </p:txBody>
      </p:sp>
      <p:sp>
        <p:nvSpPr>
          <p:cNvPr id="58"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olo Testo"/>
          <p:cNvSpPr txBox="1"/>
          <p:nvPr>
            <p:ph type="title" hasCustomPrompt="1"/>
          </p:nvPr>
        </p:nvSpPr>
        <p:spPr>
          <a:xfrm>
            <a:off x="457200" y="273050"/>
            <a:ext cx="3008314" cy="1162050"/>
          </a:xfrm>
          <a:prstGeom prst="rect">
            <a:avLst/>
          </a:prstGeom>
        </p:spPr>
        <p:txBody>
          <a:bodyPr anchor="b"/>
          <a:lstStyle>
            <a:lvl1pPr algn="l">
              <a:defRPr sz="2000" b="1"/>
            </a:lvl1pPr>
          </a:lstStyle>
          <a:p>
            <a:r>
              <a:t>Titolo Testo</a:t>
            </a:r>
          </a:p>
        </p:txBody>
      </p:sp>
      <p:sp>
        <p:nvSpPr>
          <p:cNvPr id="73" name="Corpo livello uno…"/>
          <p:cNvSpPr txBox="1"/>
          <p:nvPr>
            <p:ph type="body" idx="1" hasCustomPrompt="1"/>
          </p:nvPr>
        </p:nvSpPr>
        <p:spPr>
          <a:xfrm>
            <a:off x="3575050" y="273050"/>
            <a:ext cx="5111750" cy="5853113"/>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olo Testo"/>
          <p:cNvSpPr txBox="1"/>
          <p:nvPr>
            <p:ph type="title" hasCustomPrompt="1"/>
          </p:nvPr>
        </p:nvSpPr>
        <p:spPr>
          <a:xfrm>
            <a:off x="1792288" y="4800600"/>
            <a:ext cx="5486401" cy="566738"/>
          </a:xfrm>
          <a:prstGeom prst="rect">
            <a:avLst/>
          </a:prstGeom>
        </p:spPr>
        <p:txBody>
          <a:bodyPr anchor="b"/>
          <a:lstStyle>
            <a:lvl1pPr algn="l">
              <a:defRPr sz="2000" b="1"/>
            </a:lvl1pPr>
          </a:lstStyle>
          <a:p>
            <a:r>
              <a:t>Titolo Testo</a:t>
            </a:r>
          </a:p>
        </p:txBody>
      </p:sp>
      <p:sp>
        <p:nvSpPr>
          <p:cNvPr id="83" name="Picture Placeholder 2"/>
          <p:cNvSpPr/>
          <p:nvPr>
            <p:ph type="pic" sz="half" idx="13"/>
          </p:nvPr>
        </p:nvSpPr>
        <p:spPr>
          <a:xfrm>
            <a:off x="1792288" y="612775"/>
            <a:ext cx="5486401" cy="4114800"/>
          </a:xfrm>
          <a:prstGeom prst="rect">
            <a:avLst/>
          </a:prstGeom>
        </p:spPr>
        <p:txBody>
          <a:bodyPr lIns="91439" rIns="91439">
            <a:noAutofit/>
          </a:bodyPr>
          <a:lstStyle/>
          <a:p/>
        </p:txBody>
      </p:sp>
      <p:sp>
        <p:nvSpPr>
          <p:cNvPr id="84" name="Corpo livello uno…"/>
          <p:cNvSpPr txBox="1"/>
          <p:nvPr>
            <p:ph type="body" sz="quarter" idx="1" hasCustomPrompt="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85" name="Numero diapositiva"/>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p:nvPr>
            <p:ph type="title"/>
          </p:nvPr>
        </p:nvSpPr>
        <p:spPr>
          <a:xfrm>
            <a:off x="457200" y="274638"/>
            <a:ext cx="8229600" cy="1143001"/>
          </a:xfrm>
          <a:prstGeom prst="rect">
            <a:avLst/>
          </a:prstGeom>
          <a:ln w="12700">
            <a:miter lim="400000"/>
          </a:ln>
        </p:spPr>
        <p:txBody>
          <a:bodyPr lIns="45719" rIns="45719" anchor="ctr">
            <a:normAutofit/>
          </a:bodyPr>
          <a:lstStyle/>
          <a:p>
            <a:r>
              <a:t>Titolo Testo</a:t>
            </a:r>
          </a:p>
        </p:txBody>
      </p:sp>
      <p:sp>
        <p:nvSpPr>
          <p:cNvPr id="3" name="Corpo livello uno…"/>
          <p:cNvSpPr txBox="1"/>
          <p:nvPr>
            <p:ph type="body" idx="1"/>
          </p:nvPr>
        </p:nvSpPr>
        <p:spPr>
          <a:xfrm>
            <a:off x="457200" y="1600200"/>
            <a:ext cx="8229600" cy="4525963"/>
          </a:xfrm>
          <a:prstGeom prst="rect">
            <a:avLst/>
          </a:prstGeom>
          <a:ln w="12700">
            <a:miter lim="400000"/>
          </a:ln>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ransition spd="med"/>
  <p:txStyles>
    <p:titleStyle>
      <a:lvl1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1pPr>
      <a:lvl2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2pPr>
      <a:lvl3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3pPr>
      <a:lvl4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4pPr>
      <a:lvl5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5pPr>
      <a:lvl6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6pPr>
      <a:lvl7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7pPr>
      <a:lvl8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8pPr>
      <a:lvl9pPr marL="0" marR="0" indent="0" algn="ctr" defTabSz="914400" rtl="0" latinLnBrk="0">
        <a:lnSpc>
          <a:spcPct val="100000"/>
        </a:lnSpc>
        <a:spcBef>
          <a:spcPts val="0"/>
        </a:spcBef>
        <a:spcAft>
          <a:spcPts val="0"/>
        </a:spcAft>
        <a:buClrTx/>
        <a:buSzTx/>
        <a:buFontTx/>
        <a:buNone/>
        <a:defRPr sz="4400" b="0" i="0" u="none" strike="noStrike" cap="none" spc="0" baseline="0">
          <a:solidFill>
            <a:srgbClr val="000000"/>
          </a:solidFill>
          <a:uFillTx/>
          <a:latin typeface="+mj-lt"/>
          <a:ea typeface="+mj-ea"/>
          <a:cs typeface="+mj-cs"/>
          <a:sym typeface="Calibri" panose="020F0502020204030204"/>
        </a:defRPr>
      </a:lvl9pPr>
    </p:titleStyle>
    <p:bodyStyle>
      <a:lvl1pPr marL="342900" marR="0" indent="-3429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1pPr>
      <a:lvl2pPr marL="783590" marR="0" indent="-32639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2pPr>
      <a:lvl3pPr marL="1219200" marR="0" indent="-30480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3pPr>
      <a:lvl4pPr marL="1737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4pPr>
      <a:lvl5pPr marL="21945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5pPr>
      <a:lvl6pPr marL="26517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6pPr>
      <a:lvl7pPr marL="31089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7pPr>
      <a:lvl8pPr marL="35661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8pPr>
      <a:lvl9pPr marL="4023360" marR="0" indent="-365760" algn="l" defTabSz="914400" rtl="0" latinLnBrk="0">
        <a:lnSpc>
          <a:spcPct val="100000"/>
        </a:lnSpc>
        <a:spcBef>
          <a:spcPts val="700"/>
        </a:spcBef>
        <a:spcAft>
          <a:spcPts val="0"/>
        </a:spcAft>
        <a:buClrTx/>
        <a:buSzPct val="100000"/>
        <a:buFont typeface="Arial" panose="020B0604020202020204"/>
        <a:buChar char="•"/>
        <a:defRPr sz="3200" b="0" i="0" u="none" strike="noStrike" cap="none" spc="0" baseline="0">
          <a:solidFill>
            <a:srgbClr val="000000"/>
          </a:solidFill>
          <a:uFillTx/>
          <a:latin typeface="+mj-lt"/>
          <a:ea typeface="+mj-ea"/>
          <a:cs typeface="+mj-cs"/>
          <a:sym typeface="Calibri" panose="020F050202020403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1pPr>
      <a:lvl2pPr marL="0" marR="0" indent="457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2pPr>
      <a:lvl3pPr marL="0" marR="0" indent="914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3pPr>
      <a:lvl4pPr marL="0" marR="0" indent="1371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4pPr>
      <a:lvl5pPr marL="0" marR="0" indent="18288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5pPr>
      <a:lvl6pPr marL="0" marR="0" indent="22860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6pPr>
      <a:lvl7pPr marL="0" marR="0" indent="27432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7pPr>
      <a:lvl8pPr marL="0" marR="0" indent="32004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8pPr>
      <a:lvl9pPr marL="0" marR="0" indent="3657600" algn="r" defTabSz="914400" rtl="0" latinLnBrk="0">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Calibri" panose="020F050202020403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0.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6.png"/><Relationship Id="rId1"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png"/><Relationship Id="rId1"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image" Target="../media/image5.png"/><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pic>
        <p:nvPicPr>
          <p:cNvPr id="256" name="Immagine 8" descr="Immagine 8"/>
          <p:cNvPicPr>
            <a:picLocks noChangeAspect="1"/>
          </p:cNvPicPr>
          <p:nvPr/>
        </p:nvPicPr>
        <p:blipFill>
          <a:blip r:embed="rId2"/>
          <a:stretch>
            <a:fillRect/>
          </a:stretch>
        </p:blipFill>
        <p:spPr>
          <a:xfrm>
            <a:off x="251961" y="374804"/>
            <a:ext cx="747396" cy="1096412"/>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83" name="Title 1"/>
          <p:cNvSpPr txBox="1"/>
          <p:nvPr>
            <p:ph type="title"/>
          </p:nvPr>
        </p:nvSpPr>
        <p:spPr>
          <a:xfrm>
            <a:off x="683567" y="476672"/>
            <a:ext cx="8013577" cy="1143001"/>
          </a:xfrm>
          <a:prstGeom prst="rect">
            <a:avLst/>
          </a:prstGeom>
        </p:spPr>
        <p:txBody>
          <a:bodyPr/>
          <a:lstStyle/>
          <a:p>
            <a:pPr defTabSz="493395">
              <a:defRPr sz="2375" b="1">
                <a:solidFill>
                  <a:srgbClr val="FF0000"/>
                </a:solidFill>
                <a:effectLst>
                  <a:outerShdw blurRad="20574" dist="20574" dir="2700000" rotWithShape="0">
                    <a:srgbClr val="000000">
                      <a:alpha val="43137"/>
                    </a:srgbClr>
                  </a:outerShdw>
                </a:effectLst>
              </a:defRPr>
            </a:pPr>
            <a:r>
              <a:t>PRIMA PARTE</a:t>
            </a:r>
            <a:br/>
            <a:r>
              <a:t>RACCONTARE LA VITA</a:t>
            </a:r>
            <a:br/>
          </a:p>
        </p:txBody>
      </p:sp>
      <p:sp>
        <p:nvSpPr>
          <p:cNvPr id="284" name="Content Placeholder 2"/>
          <p:cNvSpPr txBox="1"/>
          <p:nvPr>
            <p:ph type="body" idx="1"/>
          </p:nvPr>
        </p:nvSpPr>
        <p:spPr>
          <a:xfrm>
            <a:off x="683568" y="1772816"/>
            <a:ext cx="8229601" cy="4138151"/>
          </a:xfrm>
          <a:prstGeom prst="rect">
            <a:avLst/>
          </a:prstGeom>
        </p:spPr>
        <p:txBody>
          <a:bodyPr/>
          <a:lstStyle/>
          <a:p>
            <a:pPr marL="0" indent="0">
              <a:spcBef>
                <a:spcPts val="600"/>
              </a:spcBef>
              <a:buSzTx/>
              <a:buNone/>
              <a:defRPr sz="2900">
                <a:solidFill>
                  <a:srgbClr val="002060"/>
                </a:solidFill>
                <a:effectLst>
                  <a:outerShdw blurRad="38100" dist="38100" dir="2700000" rotWithShape="0">
                    <a:srgbClr val="000000">
                      <a:alpha val="43137"/>
                    </a:srgbClr>
                  </a:outerShdw>
                </a:effectLst>
              </a:defRPr>
            </a:pPr>
            <a:r>
              <a:t>Il primo passo del percorso di ogni tappa prevede un momento in cui si racconta la vita.   </a:t>
            </a:r>
          </a:p>
          <a:p>
            <a:pPr marL="0" indent="0">
              <a:spcBef>
                <a:spcPts val="600"/>
              </a:spcBef>
              <a:buSzTx/>
              <a:buNone/>
              <a:defRPr sz="2900">
                <a:solidFill>
                  <a:srgbClr val="002060"/>
                </a:solidFill>
                <a:effectLst>
                  <a:outerShdw blurRad="38100" dist="38100" dir="2700000" rotWithShape="0">
                    <a:srgbClr val="000000">
                      <a:alpha val="43137"/>
                    </a:srgbClr>
                  </a:outerShdw>
                </a:effectLst>
              </a:defRPr>
            </a:pPr>
            <a:r>
              <a:t>•  È lo stesso esercizio che fa Maria.  </a:t>
            </a:r>
          </a:p>
          <a:p>
            <a:pPr marL="0" indent="0">
              <a:spcBef>
                <a:spcPts val="600"/>
              </a:spcBef>
              <a:buSzTx/>
              <a:buNone/>
              <a:defRPr sz="2900">
                <a:solidFill>
                  <a:srgbClr val="002060"/>
                </a:solidFill>
                <a:effectLst>
                  <a:outerShdw blurRad="38100" dist="38100" dir="2700000" rotWithShape="0">
                    <a:srgbClr val="000000">
                      <a:alpha val="43137"/>
                    </a:srgbClr>
                  </a:outerShdw>
                </a:effectLst>
              </a:defRPr>
            </a:pPr>
            <a:r>
              <a:t>• È lo stesso esercizio che fanno i due discepoli sulla strada che va da Gerusalemme ad Emmaus</a:t>
            </a:r>
          </a:p>
          <a:p>
            <a:pPr marL="0" indent="0">
              <a:spcBef>
                <a:spcPts val="600"/>
              </a:spcBef>
              <a:buSzTx/>
              <a:buNone/>
              <a:defRPr sz="2900" b="1">
                <a:solidFill>
                  <a:srgbClr val="FF0000"/>
                </a:solidFill>
                <a:effectLst>
                  <a:outerShdw blurRad="38100" dist="38100" dir="2700000" rotWithShape="0">
                    <a:srgbClr val="000000">
                      <a:alpha val="43137"/>
                    </a:srgbClr>
                  </a:outerShdw>
                </a:effectLst>
              </a:defRPr>
            </a:pPr>
            <a:r>
              <a:t>In un certo senso anche i racconti che nascono dal gruppo sono racconti “lungo la via”, non ancora o non sufficientemente illuminati dalla Parola di Dio</a:t>
            </a:r>
            <a:r>
              <a:rPr b="0">
                <a:solidFill>
                  <a:srgbClr val="000000"/>
                </a:solidFill>
              </a:rPr>
              <a:t>.</a:t>
            </a:r>
            <a:endParaRPr b="0">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86" name="Title 1"/>
          <p:cNvSpPr txBox="1"/>
          <p:nvPr>
            <p:ph type="title"/>
          </p:nvPr>
        </p:nvSpPr>
        <p:spPr>
          <a:prstGeom prst="rect">
            <a:avLst/>
          </a:prstGeom>
        </p:spPr>
        <p:txBody>
          <a:bodyPr/>
          <a:lstStyle>
            <a:lvl1pPr>
              <a:defRPr b="1">
                <a:solidFill>
                  <a:srgbClr val="FF0000"/>
                </a:solidFill>
                <a:effectLst>
                  <a:outerShdw blurRad="38100" dist="38100" dir="2700000" rotWithShape="0">
                    <a:srgbClr val="000000">
                      <a:alpha val="43137"/>
                    </a:srgbClr>
                  </a:outerShdw>
                </a:effectLst>
              </a:defRPr>
            </a:lvl1pPr>
          </a:lstStyle>
          <a:p>
            <a:r>
              <a:t>Struttura di questa sezione</a:t>
            </a:r>
          </a:p>
        </p:txBody>
      </p:sp>
      <p:sp>
        <p:nvSpPr>
          <p:cNvPr id="287" name="Content Placeholder 2"/>
          <p:cNvSpPr txBox="1"/>
          <p:nvPr>
            <p:ph type="body" idx="1"/>
          </p:nvPr>
        </p:nvSpPr>
        <p:spPr>
          <a:xfrm>
            <a:off x="457200" y="1600200"/>
            <a:ext cx="8229600" cy="4525963"/>
          </a:xfrm>
          <a:prstGeom prst="rect">
            <a:avLst/>
          </a:prstGeom>
        </p:spPr>
        <p:txBody>
          <a:bodyPr/>
          <a:lstStyle/>
          <a:p>
            <a:pPr marL="514350" indent="-514350">
              <a:buFontTx/>
              <a:buAutoNum type="arabicPeriod"/>
              <a:defRPr b="1">
                <a:solidFill>
                  <a:srgbClr val="FF0000"/>
                </a:solidFill>
                <a:effectLst>
                  <a:outerShdw blurRad="38100" dist="38100" dir="2700000" rotWithShape="0">
                    <a:srgbClr val="000000">
                      <a:alpha val="43137"/>
                    </a:srgbClr>
                  </a:outerShdw>
                </a:effectLst>
              </a:defRPr>
            </a:pPr>
            <a:r>
              <a:t>Il taccuino </a:t>
            </a:r>
            <a:r>
              <a:rPr>
                <a:solidFill>
                  <a:srgbClr val="0070C0"/>
                </a:solidFill>
              </a:rPr>
              <a:t>: uno strumento per misurare il tempo ci introduce al tema della sezione. </a:t>
            </a:r>
            <a:endParaRPr>
              <a:solidFill>
                <a:srgbClr val="0070C0"/>
              </a:solidFill>
            </a:endParaRPr>
          </a:p>
          <a:p>
            <a:pPr marL="514350" indent="-514350">
              <a:buFontTx/>
              <a:buAutoNum type="arabicPeriod" startAt="2"/>
              <a:defRPr b="1">
                <a:solidFill>
                  <a:srgbClr val="FF0000"/>
                </a:solidFill>
                <a:effectLst>
                  <a:outerShdw blurRad="38100" dist="38100" dir="2700000" rotWithShape="0">
                    <a:srgbClr val="000000">
                      <a:alpha val="43137"/>
                    </a:srgbClr>
                  </a:outerShdw>
                </a:effectLst>
              </a:defRPr>
            </a:pPr>
            <a:r>
              <a:t>In gioco: </a:t>
            </a:r>
            <a:r>
              <a:rPr>
                <a:solidFill>
                  <a:srgbClr val="0070C0"/>
                </a:solidFill>
              </a:rPr>
              <a:t> una attività di gruppo  per  </a:t>
            </a:r>
            <a:endParaRPr>
              <a:solidFill>
                <a:srgbClr val="0070C0"/>
              </a:solidFill>
            </a:endParaRPr>
          </a:p>
          <a:p>
            <a:pPr marL="0" indent="0">
              <a:buSzTx/>
              <a:buNone/>
              <a:defRPr b="1">
                <a:solidFill>
                  <a:srgbClr val="0070C0"/>
                </a:solidFill>
                <a:effectLst>
                  <a:outerShdw blurRad="38100" dist="38100" dir="2700000" rotWithShape="0">
                    <a:srgbClr val="000000">
                      <a:alpha val="43137"/>
                    </a:srgbClr>
                  </a:outerShdw>
                </a:effectLst>
              </a:defRPr>
            </a:pPr>
            <a:r>
              <a:t>     avviare il racconto .</a:t>
            </a:r>
          </a:p>
          <a:p>
            <a:pPr marL="0" indent="0">
              <a:buSzTx/>
              <a:buNone/>
              <a:defRPr b="1">
                <a:solidFill>
                  <a:srgbClr val="FF0000"/>
                </a:solidFill>
                <a:effectLst>
                  <a:outerShdw blurRad="38100" dist="38100" dir="2700000" rotWithShape="0">
                    <a:srgbClr val="000000">
                      <a:alpha val="43137"/>
                    </a:srgbClr>
                  </a:outerShdw>
                </a:effectLst>
              </a:defRPr>
            </a:pPr>
            <a:r>
              <a:t>3. Allo specchio</a:t>
            </a:r>
            <a:r>
              <a:rPr>
                <a:solidFill>
                  <a:srgbClr val="0070C0"/>
                </a:solidFill>
              </a:rPr>
              <a:t>: provocazione culturale attraverso i linguaggi del cinema e della musica</a:t>
            </a:r>
            <a:endParaRPr>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89" name="Title 1"/>
          <p:cNvSpPr txBox="1"/>
          <p:nvPr>
            <p:ph type="title"/>
          </p:nvPr>
        </p:nvSpPr>
        <p:spPr>
          <a:xfrm>
            <a:off x="467543" y="188639"/>
            <a:ext cx="8229601" cy="1143001"/>
          </a:xfrm>
          <a:prstGeom prst="rect">
            <a:avLst/>
          </a:prstGeom>
        </p:spPr>
        <p:txBody>
          <a:bodyPr/>
          <a:lstStyle/>
          <a:p>
            <a:pPr defTabSz="831850">
              <a:defRPr sz="3550" b="1">
                <a:solidFill>
                  <a:srgbClr val="FF0000"/>
                </a:solidFill>
                <a:effectLst>
                  <a:outerShdw blurRad="34671" dist="34671" dir="2700000" rotWithShape="0">
                    <a:srgbClr val="000000">
                      <a:alpha val="43137"/>
                    </a:srgbClr>
                  </a:outerShdw>
                </a:effectLst>
              </a:defRPr>
            </a:pPr>
            <a:r>
              <a:t>SECONDA PARTE</a:t>
            </a:r>
            <a:br/>
            <a:r>
              <a:t>LA PAROLA ILLUMINA </a:t>
            </a:r>
          </a:p>
        </p:txBody>
      </p:sp>
      <p:sp>
        <p:nvSpPr>
          <p:cNvPr id="290" name="Content Placeholder 2"/>
          <p:cNvSpPr txBox="1"/>
          <p:nvPr>
            <p:ph type="body" idx="1"/>
          </p:nvPr>
        </p:nvSpPr>
        <p:spPr>
          <a:xfrm>
            <a:off x="107503" y="1412776"/>
            <a:ext cx="8784978" cy="4525963"/>
          </a:xfrm>
          <a:prstGeom prst="rect">
            <a:avLst/>
          </a:prstGeom>
        </p:spPr>
        <p:txBody>
          <a:bodyPr/>
          <a:lstStyle/>
          <a:p>
            <a:pPr marL="308610" indent="-308610" defTabSz="822325">
              <a:spcBef>
                <a:spcPts val="500"/>
              </a:spcBef>
              <a:defRPr sz="2250" b="1">
                <a:solidFill>
                  <a:srgbClr val="FF0000"/>
                </a:solidFill>
                <a:effectLst>
                  <a:outerShdw blurRad="34289" dist="34289" dir="2700000" rotWithShape="0">
                    <a:srgbClr val="000000">
                      <a:alpha val="43137"/>
                    </a:srgbClr>
                  </a:outerShdw>
                </a:effectLst>
              </a:defRPr>
            </a:pPr>
            <a:r>
              <a:t>LA PAROLA PARLA ALLA NOSTRA VITA</a:t>
            </a:r>
            <a:r>
              <a:rPr>
                <a:solidFill>
                  <a:srgbClr val="0070C0"/>
                </a:solidFill>
              </a:rPr>
              <a:t>.   L’annuncio della Parola è un messaggio di Dio per ciascuno di noi che arricchisce i nostri racconti di vita di un significato che non avevamo colto.  </a:t>
            </a:r>
            <a:endParaRPr>
              <a:solidFill>
                <a:srgbClr val="0070C0"/>
              </a:solidFill>
            </a:endParaRPr>
          </a:p>
          <a:p>
            <a:pPr marL="308610" indent="-308610" defTabSz="822325">
              <a:spcBef>
                <a:spcPts val="500"/>
              </a:spcBef>
              <a:defRPr sz="2250" b="1">
                <a:solidFill>
                  <a:srgbClr val="FF0000"/>
                </a:solidFill>
                <a:effectLst>
                  <a:outerShdw blurRad="34289" dist="34289" dir="2700000" rotWithShape="0">
                    <a:srgbClr val="000000">
                      <a:alpha val="43137"/>
                    </a:srgbClr>
                  </a:outerShdw>
                </a:effectLst>
              </a:defRPr>
            </a:pPr>
            <a:r>
              <a:t>LA PAROLA PARLA DELLA NOSTRA VITA</a:t>
            </a:r>
            <a:r>
              <a:rPr>
                <a:solidFill>
                  <a:srgbClr val="0070C0"/>
                </a:solidFill>
              </a:rPr>
              <a:t>.  L’annuncio della Parola ci illumina e ci scalda il cuore e quando  incontra la nostra vita diventa per noi generativa.   </a:t>
            </a:r>
            <a:endParaRPr>
              <a:solidFill>
                <a:srgbClr val="0070C0"/>
              </a:solidFill>
            </a:endParaRPr>
          </a:p>
          <a:p>
            <a:pPr marL="308610" indent="-308610" defTabSz="822325">
              <a:spcBef>
                <a:spcPts val="500"/>
              </a:spcBef>
              <a:defRPr sz="2250" b="1">
                <a:solidFill>
                  <a:srgbClr val="FF0000"/>
                </a:solidFill>
                <a:effectLst>
                  <a:outerShdw blurRad="34289" dist="34289" dir="2700000" rotWithShape="0">
                    <a:srgbClr val="000000">
                      <a:alpha val="43137"/>
                    </a:srgbClr>
                  </a:outerShdw>
                </a:effectLst>
              </a:defRPr>
            </a:pPr>
            <a:r>
              <a:t>PRENDIAMO LA PAROLA SULLA NOSTRA VITA</a:t>
            </a:r>
            <a:r>
              <a:rPr>
                <a:solidFill>
                  <a:srgbClr val="0070C0"/>
                </a:solidFill>
              </a:rPr>
              <a:t>. Questo è  il momento, nel gruppo, di raccontare la vita illuminata dalla Parola. Raccontiamo i “germogli di risurrezione” che abbiamo scorto nella realtà. </a:t>
            </a:r>
            <a:endParaRPr>
              <a:solidFill>
                <a:srgbClr val="0070C0"/>
              </a:solidFill>
            </a:endParaRPr>
          </a:p>
          <a:p>
            <a:pPr marL="308610" indent="-308610" defTabSz="822325">
              <a:spcBef>
                <a:spcPts val="500"/>
              </a:spcBef>
              <a:defRPr sz="2250" b="1">
                <a:solidFill>
                  <a:srgbClr val="FF0000"/>
                </a:solidFill>
                <a:effectLst>
                  <a:outerShdw blurRad="34289" dist="34289" dir="2700000" rotWithShape="0">
                    <a:srgbClr val="000000">
                      <a:alpha val="43137"/>
                    </a:srgbClr>
                  </a:outerShdw>
                </a:effectLst>
              </a:defRPr>
            </a:pPr>
            <a:r>
              <a:t>LA NOSTRA VITA RISPONDE ALLA PAROLA</a:t>
            </a:r>
            <a:r>
              <a:rPr>
                <a:solidFill>
                  <a:srgbClr val="0070C0"/>
                </a:solidFill>
              </a:rPr>
              <a:t>.  La Parola può aver fatto sorgere qualche motivo di preghiera . </a:t>
            </a:r>
            <a:endParaRPr>
              <a:solidFill>
                <a:srgbClr val="0070C0"/>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92" name="Title 1"/>
          <p:cNvSpPr txBox="1"/>
          <p:nvPr>
            <p:ph type="title"/>
          </p:nvPr>
        </p:nvSpPr>
        <p:spPr>
          <a:prstGeom prst="rect">
            <a:avLst/>
          </a:prstGeom>
        </p:spPr>
        <p:txBody>
          <a:bodyPr/>
          <a:lstStyle>
            <a:lvl1pPr>
              <a:defRPr b="1">
                <a:solidFill>
                  <a:srgbClr val="FF0000"/>
                </a:solidFill>
                <a:effectLst>
                  <a:outerShdw blurRad="38100" dist="38100" dir="2700000" rotWithShape="0">
                    <a:srgbClr val="000000">
                      <a:alpha val="43137"/>
                    </a:srgbClr>
                  </a:outerShdw>
                </a:effectLst>
              </a:defRPr>
            </a:lvl1pPr>
          </a:lstStyle>
          <a:p>
            <a:r>
              <a:t>Struttura di questa sezione </a:t>
            </a:r>
          </a:p>
        </p:txBody>
      </p:sp>
      <p:sp>
        <p:nvSpPr>
          <p:cNvPr id="293" name="Content Placeholder 2"/>
          <p:cNvSpPr txBox="1"/>
          <p:nvPr>
            <p:ph type="body" idx="1"/>
          </p:nvPr>
        </p:nvSpPr>
        <p:spPr>
          <a:xfrm>
            <a:off x="457200" y="1600200"/>
            <a:ext cx="8229600" cy="4525963"/>
          </a:xfrm>
          <a:prstGeom prst="rect">
            <a:avLst/>
          </a:prstGeom>
        </p:spPr>
        <p:txBody>
          <a:bodyPr/>
          <a:lstStyle/>
          <a:p>
            <a:pPr>
              <a:defRPr b="1">
                <a:solidFill>
                  <a:srgbClr val="002060"/>
                </a:solidFill>
              </a:defRPr>
            </a:pPr>
            <a:r>
              <a:t>Il Brano del Vangelo della tappa</a:t>
            </a:r>
          </a:p>
          <a:p>
            <a:pPr>
              <a:defRPr b="1">
                <a:solidFill>
                  <a:srgbClr val="002060"/>
                </a:solidFill>
              </a:defRPr>
            </a:pPr>
            <a:r>
              <a:t> Il commento al brano scritto ma anche in video scaricabile dal sito</a:t>
            </a:r>
          </a:p>
          <a:p>
            <a:pPr>
              <a:defRPr b="1">
                <a:solidFill>
                  <a:srgbClr val="002060"/>
                </a:solidFill>
              </a:defRPr>
            </a:pPr>
            <a:r>
              <a:t> La preghiera </a:t>
            </a:r>
          </a:p>
          <a:p>
            <a:pPr>
              <a:defRPr b="1">
                <a:solidFill>
                  <a:srgbClr val="002060"/>
                </a:solidFill>
              </a:defRPr>
            </a:pPr>
            <a:r>
              <a:t>I novissimi nel Catechismo degli adulti</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95" name="Title 1"/>
          <p:cNvSpPr txBox="1"/>
          <p:nvPr>
            <p:ph type="title"/>
          </p:nvPr>
        </p:nvSpPr>
        <p:spPr>
          <a:prstGeom prst="rect">
            <a:avLst/>
          </a:prstGeom>
        </p:spPr>
        <p:txBody>
          <a:bodyPr/>
          <a:lstStyle/>
          <a:p>
            <a:pPr defTabSz="557530">
              <a:defRPr sz="2380" b="1">
                <a:solidFill>
                  <a:srgbClr val="FF0000"/>
                </a:solidFill>
              </a:defRPr>
            </a:pPr>
            <a:r>
              <a:t>TERZA PARTE</a:t>
            </a:r>
            <a:br/>
            <a:r>
              <a:t>La vita cambia </a:t>
            </a:r>
            <a:br/>
            <a:r>
              <a:t>Come vivere gli esercizi di laicità </a:t>
            </a:r>
          </a:p>
        </p:txBody>
      </p:sp>
      <p:sp>
        <p:nvSpPr>
          <p:cNvPr id="296" name="TextBox 2"/>
          <p:cNvSpPr txBox="1"/>
          <p:nvPr/>
        </p:nvSpPr>
        <p:spPr>
          <a:xfrm>
            <a:off x="251519" y="2060848"/>
            <a:ext cx="8640962" cy="4980941"/>
          </a:xfrm>
          <a:prstGeom prst="rect">
            <a:avLst/>
          </a:prstGeom>
          <a:ln w="12700">
            <a:miter lim="400000"/>
          </a:ln>
        </p:spPr>
        <p:txBody>
          <a:bodyPr lIns="45719" rIns="45719">
            <a:spAutoFit/>
          </a:bodyPr>
          <a:lstStyle/>
          <a:p>
            <a:pPr>
              <a:defRPr sz="2400" b="1"/>
            </a:pPr>
            <a:r>
              <a:t>“</a:t>
            </a:r>
            <a:r>
              <a:rPr>
                <a:solidFill>
                  <a:srgbClr val="002060"/>
                </a:solidFill>
              </a:rPr>
              <a:t>Custodire la Parola”.  Aspettare prima di fare: inserire uno spazio di tempo e di preghiera tra l’ascolto e l’azione . </a:t>
            </a:r>
            <a:endParaRPr>
              <a:solidFill>
                <a:srgbClr val="002060"/>
              </a:solidFill>
            </a:endParaRPr>
          </a:p>
          <a:p>
            <a:pPr>
              <a:defRPr sz="2400" b="1">
                <a:solidFill>
                  <a:srgbClr val="002060"/>
                </a:solidFill>
              </a:defRPr>
            </a:pPr>
            <a:r>
              <a:t>• Non sempre sarà possibile arrivare ad un impegno concreto per tutto il gruppo: servirà come allenamento per la vita di ogni giorno. </a:t>
            </a:r>
          </a:p>
          <a:p>
            <a:pPr>
              <a:defRPr sz="2400" b="1">
                <a:solidFill>
                  <a:srgbClr val="002060"/>
                </a:solidFill>
              </a:defRPr>
            </a:pPr>
            <a:r>
              <a:t>• Ci sono momenti in cui è richiesta una scelta forte ed un impegno di tutti:  il gruppo analizza la situazione e decide un impegno comune per un tempo determinato. </a:t>
            </a:r>
          </a:p>
          <a:p>
            <a:pPr>
              <a:defRPr sz="2400" b="1">
                <a:solidFill>
                  <a:srgbClr val="002060"/>
                </a:solidFill>
              </a:defRPr>
            </a:pPr>
            <a:r>
              <a:t>• Nella famiglia, nel lavoro, negli impegni il laico, sperimenta  la verità della Parola in tante piccole e quotidiane scelte. Questo è lo spazio per la sua risposta vocazionale. Per una santità a misura dell’ordinaria umanità.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98" name="Title 1"/>
          <p:cNvSpPr txBox="1"/>
          <p:nvPr>
            <p:ph type="title"/>
          </p:nvPr>
        </p:nvSpPr>
        <p:spPr>
          <a:prstGeom prst="rect">
            <a:avLst/>
          </a:prstGeom>
        </p:spPr>
        <p:txBody>
          <a:bodyPr/>
          <a:lstStyle>
            <a:lvl1pPr>
              <a:defRPr b="1">
                <a:solidFill>
                  <a:srgbClr val="FF0000"/>
                </a:solidFill>
              </a:defRPr>
            </a:lvl1pPr>
          </a:lstStyle>
          <a:p>
            <a:r>
              <a:t>Struttura di questa sezione </a:t>
            </a:r>
          </a:p>
        </p:txBody>
      </p:sp>
      <p:sp>
        <p:nvSpPr>
          <p:cNvPr id="299" name="TextBox 2"/>
          <p:cNvSpPr txBox="1"/>
          <p:nvPr/>
        </p:nvSpPr>
        <p:spPr>
          <a:xfrm>
            <a:off x="611559" y="1484783"/>
            <a:ext cx="8136906" cy="4892041"/>
          </a:xfrm>
          <a:prstGeom prst="rect">
            <a:avLst/>
          </a:prstGeom>
          <a:ln w="12700">
            <a:miter lim="400000"/>
          </a:ln>
        </p:spPr>
        <p:txBody>
          <a:bodyPr lIns="45719" rIns="45719">
            <a:spAutoFit/>
          </a:bodyPr>
          <a:lstStyle/>
          <a:p>
            <a:pPr>
              <a:defRPr sz="3600" b="1">
                <a:solidFill>
                  <a:srgbClr val="002060"/>
                </a:solidFill>
              </a:defRPr>
            </a:pPr>
            <a:r>
              <a:t>1- </a:t>
            </a:r>
            <a:r>
              <a:rPr u="sng"/>
              <a:t>esercizi di laicità personale</a:t>
            </a:r>
            <a:r>
              <a:t>: quale gesto concreto posso fare per cambiare la mia vita</a:t>
            </a:r>
          </a:p>
          <a:p>
            <a:pPr>
              <a:defRPr sz="3600" b="1">
                <a:solidFill>
                  <a:srgbClr val="002060"/>
                </a:solidFill>
              </a:defRPr>
            </a:pPr>
            <a:r>
              <a:t>2- </a:t>
            </a:r>
            <a:r>
              <a:rPr u="sng"/>
              <a:t>Cerco fatti di Vangelo </a:t>
            </a:r>
            <a:r>
              <a:t>– videoesperienza </a:t>
            </a:r>
          </a:p>
          <a:p>
            <a:pPr>
              <a:defRPr sz="3600" b="1">
                <a:solidFill>
                  <a:srgbClr val="002060"/>
                </a:solidFill>
              </a:defRPr>
            </a:pPr>
            <a:r>
              <a:t>3- </a:t>
            </a:r>
            <a:r>
              <a:rPr u="sng"/>
              <a:t>esercizi di laicità  comunitario</a:t>
            </a:r>
            <a:r>
              <a:t>: discernimento su un problema reale (alleanze).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301" name="TextBox 2"/>
          <p:cNvSpPr txBox="1"/>
          <p:nvPr/>
        </p:nvSpPr>
        <p:spPr>
          <a:xfrm>
            <a:off x="251520" y="1556791"/>
            <a:ext cx="8216290" cy="5095241"/>
          </a:xfrm>
          <a:prstGeom prst="rect">
            <a:avLst/>
          </a:prstGeom>
          <a:ln w="12700">
            <a:miter lim="400000"/>
          </a:ln>
        </p:spPr>
        <p:txBody>
          <a:bodyPr lIns="45719" rIns="45719">
            <a:spAutoFit/>
          </a:bodyPr>
          <a:lstStyle/>
          <a:p>
            <a:pPr>
              <a:defRPr b="1"/>
            </a:pPr>
            <a:r>
              <a:t> </a:t>
            </a:r>
          </a:p>
          <a:p>
            <a:pPr marL="342900" indent="-342900">
              <a:buSzPct val="100000"/>
              <a:buAutoNum type="arabicPeriod"/>
              <a:defRPr sz="2800" b="1">
                <a:solidFill>
                  <a:srgbClr val="FF0000"/>
                </a:solidFill>
              </a:defRPr>
            </a:pPr>
            <a:r>
              <a:t>PROVERBI IN MOSTRA</a:t>
            </a:r>
            <a:r>
              <a:rPr>
                <a:solidFill>
                  <a:srgbClr val="002060"/>
                </a:solidFill>
              </a:rPr>
              <a:t>. I proverbi sono un importante veicolo di cultura popolare e di interculturalità.  I proverbi sul tempo sono tra i più frequenti e costituiscono una scuola di saggezza su come affrontare l’esistenza. Realizzare una mostra di proverbi sul tempo da proporre in parrocchia o in qualche luogo significativo della città, magari in occasione della festa patronale o di qualche festa intergenerazionale è la proposta di questo itinerario</a:t>
            </a:r>
            <a:r>
              <a:rPr sz="1800">
                <a:solidFill>
                  <a:srgbClr val="002060"/>
                </a:solidFill>
              </a:rPr>
              <a:t>.</a:t>
            </a:r>
            <a:endParaRPr sz="1800">
              <a:solidFill>
                <a:srgbClr val="002060"/>
              </a:solidFill>
            </a:endParaRPr>
          </a:p>
          <a:p>
            <a:r>
              <a:t> </a:t>
            </a:r>
          </a:p>
        </p:txBody>
      </p:sp>
      <p:sp>
        <p:nvSpPr>
          <p:cNvPr id="302" name="TextBox 4"/>
          <p:cNvSpPr txBox="1"/>
          <p:nvPr/>
        </p:nvSpPr>
        <p:spPr>
          <a:xfrm>
            <a:off x="467543" y="332656"/>
            <a:ext cx="8280922" cy="1501141"/>
          </a:xfrm>
          <a:prstGeom prst="rect">
            <a:avLst/>
          </a:prstGeom>
          <a:ln w="12700">
            <a:miter lim="400000"/>
          </a:ln>
        </p:spPr>
        <p:txBody>
          <a:bodyPr lIns="45719" rIns="45719">
            <a:spAutoFit/>
          </a:bodyPr>
          <a:lstStyle>
            <a:lvl1pPr algn="ctr">
              <a:defRPr sz="3200" b="1">
                <a:solidFill>
                  <a:srgbClr val="FF0000"/>
                </a:solidFill>
              </a:defRPr>
            </a:lvl1pPr>
          </a:lstStyle>
          <a:p>
            <a:r>
              <a:t>Nel testo sono presenti anche  itinerari trasversali alle singole tappe:</a:t>
            </a:r>
          </a:p>
        </p:txBody>
      </p:sp>
      <p:pic>
        <p:nvPicPr>
          <p:cNvPr id="303" name="Picture 1" descr="Picture 1"/>
          <p:cNvPicPr>
            <a:picLocks noChangeAspect="1"/>
          </p:cNvPicPr>
          <p:nvPr/>
        </p:nvPicPr>
        <p:blipFill>
          <a:blip r:embed="rId2"/>
          <a:stretch>
            <a:fillRect/>
          </a:stretch>
        </p:blipFill>
        <p:spPr>
          <a:xfrm>
            <a:off x="8467810" y="1103252"/>
            <a:ext cx="676191" cy="5009525"/>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307" name="TextBox 2"/>
          <p:cNvSpPr txBox="1"/>
          <p:nvPr/>
        </p:nvSpPr>
        <p:spPr>
          <a:xfrm>
            <a:off x="683567" y="332656"/>
            <a:ext cx="7704858" cy="6314441"/>
          </a:xfrm>
          <a:prstGeom prst="rect">
            <a:avLst/>
          </a:prstGeom>
          <a:ln w="12700">
            <a:miter lim="400000"/>
          </a:ln>
        </p:spPr>
        <p:txBody>
          <a:bodyPr lIns="45719" rIns="45719">
            <a:spAutoFit/>
          </a:bodyPr>
          <a:lstStyle/>
          <a:p>
            <a:pPr>
              <a:defRPr sz="2800" b="1">
                <a:solidFill>
                  <a:srgbClr val="FF0000"/>
                </a:solidFill>
              </a:defRPr>
            </a:pPr>
            <a:r>
              <a:t>2 – Al tempo dell’Antico Testamento. Gioco a squadre da vivere in un momento unitario e intergenerazionale</a:t>
            </a:r>
            <a:r>
              <a:rPr>
                <a:solidFill>
                  <a:srgbClr val="000000"/>
                </a:solidFill>
              </a:rPr>
              <a:t>.</a:t>
            </a:r>
            <a:endParaRPr>
              <a:solidFill>
                <a:srgbClr val="000000"/>
              </a:solidFill>
            </a:endParaRPr>
          </a:p>
          <a:p>
            <a:pPr>
              <a:defRPr sz="2800" b="1"/>
            </a:pPr>
          </a:p>
          <a:p>
            <a:pPr>
              <a:defRPr sz="2800" b="1"/>
            </a:pPr>
            <a:r>
              <a:t> </a:t>
            </a:r>
            <a:r>
              <a:rPr>
                <a:solidFill>
                  <a:srgbClr val="002060"/>
                </a:solidFill>
              </a:rPr>
              <a:t>Questa proposta intende valorizzare il tempo ludico come momento di dialogo tra le generazioni. Può essere usato in un momento unitario all’inizio o al termine dell’anno associativo per presentare il cammino adulti a giovani e acierrini.  Prende spunto da strumenti odierni per misurare il tempo e li associa a personaggi biblici, facendo emergere la conoscenza delle storie bibliche.</a:t>
            </a:r>
            <a:endParaRPr>
              <a:solidFill>
                <a:srgbClr val="002060"/>
              </a:solidFill>
            </a:endParaRPr>
          </a:p>
          <a:p>
            <a:pPr>
              <a:defRPr sz="2800" b="1">
                <a:solidFill>
                  <a:srgbClr val="002060"/>
                </a:solidFill>
              </a:defRPr>
            </a:pPr>
            <a:r>
              <a:t> </a:t>
            </a:r>
          </a:p>
          <a:p/>
        </p:txBody>
      </p:sp>
      <p:pic>
        <p:nvPicPr>
          <p:cNvPr id="308" name="Picture 1" descr="Picture 1"/>
          <p:cNvPicPr>
            <a:picLocks noChangeAspect="1"/>
          </p:cNvPicPr>
          <p:nvPr/>
        </p:nvPicPr>
        <p:blipFill>
          <a:blip r:embed="rId2"/>
          <a:stretch>
            <a:fillRect/>
          </a:stretch>
        </p:blipFill>
        <p:spPr>
          <a:xfrm>
            <a:off x="8486857" y="116632"/>
            <a:ext cx="657144" cy="5960162"/>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ctangle 2"/>
          <p:cNvSpPr txBox="1"/>
          <p:nvPr/>
        </p:nvSpPr>
        <p:spPr>
          <a:xfrm>
            <a:off x="827583" y="332656"/>
            <a:ext cx="7992890" cy="6466841"/>
          </a:xfrm>
          <a:prstGeom prst="rect">
            <a:avLst/>
          </a:prstGeom>
          <a:ln w="12700">
            <a:miter lim="400000"/>
          </a:ln>
        </p:spPr>
        <p:txBody>
          <a:bodyPr lIns="45719" rIns="45719">
            <a:spAutoFit/>
          </a:bodyPr>
          <a:lstStyle/>
          <a:p>
            <a:pPr algn="just">
              <a:defRPr sz="2800" b="1">
                <a:solidFill>
                  <a:srgbClr val="FF0000"/>
                </a:solidFill>
              </a:defRPr>
            </a:pPr>
            <a:r>
              <a:t>3 -A TEMPO CON LA PAROLA! </a:t>
            </a:r>
            <a:r>
              <a:rPr>
                <a:solidFill>
                  <a:srgbClr val="002060"/>
                </a:solidFill>
              </a:rPr>
              <a:t>Incontro di spiritualità per gruppi adulti  centrato sul racconto di Matteo (25,31-46), potrà essere vissuto tutto insieme, oppure suddiviso in cinque parti, una per ogni tappa. Grazie all’ascolto di alcuni brani musicali del Magnificat di J.S. Bach, infatti, saranno riprese le cinque parole che scandiscono il cammino dell’anno.</a:t>
            </a:r>
            <a:endParaRPr>
              <a:solidFill>
                <a:srgbClr val="002060"/>
              </a:solidFill>
            </a:endParaRPr>
          </a:p>
          <a:p>
            <a:pPr algn="just">
              <a:defRPr sz="2800" b="1">
                <a:solidFill>
                  <a:srgbClr val="002060"/>
                </a:solidFill>
              </a:defRPr>
            </a:pPr>
          </a:p>
          <a:p>
            <a:pPr>
              <a:defRPr sz="2800" b="1">
                <a:solidFill>
                  <a:srgbClr val="FF0000"/>
                </a:solidFill>
              </a:defRPr>
            </a:pPr>
            <a:r>
              <a:t>4 -E’ TEMPO DI CANZONI! </a:t>
            </a:r>
            <a:r>
              <a:rPr>
                <a:solidFill>
                  <a:srgbClr val="002060"/>
                </a:solidFill>
              </a:rPr>
              <a:t>Proposte musicali per attivare un discoforum con canzoni recenti e attuali</a:t>
            </a:r>
            <a:endParaRPr>
              <a:solidFill>
                <a:srgbClr val="002060"/>
              </a:solidFill>
            </a:endParaRPr>
          </a:p>
          <a:p>
            <a:pPr>
              <a:defRPr sz="2800" b="1">
                <a:solidFill>
                  <a:srgbClr val="002060"/>
                </a:solidFill>
              </a:defRPr>
            </a:pPr>
          </a:p>
          <a:p>
            <a:pPr>
              <a:defRPr sz="2300" b="1">
                <a:solidFill>
                  <a:srgbClr val="002060"/>
                </a:solidFill>
              </a:defRPr>
            </a:pPr>
            <a:r>
              <a:t> </a:t>
            </a:r>
            <a:r>
              <a:rPr>
                <a:solidFill>
                  <a:srgbClr val="00B050"/>
                </a:solidFill>
              </a:rPr>
              <a:t>Tutto il materiale, compresa la scheda animatore è scaricabile da:  Materialiguide.azionecattolica.it </a:t>
            </a:r>
            <a:endParaRPr>
              <a:solidFill>
                <a:srgbClr val="00B050"/>
              </a:solidFill>
            </a:endParaRPr>
          </a:p>
        </p:txBody>
      </p:sp>
      <p:pic>
        <p:nvPicPr>
          <p:cNvPr id="311" name="Picture 1" descr="Picture 1"/>
          <p:cNvPicPr>
            <a:picLocks noChangeAspect="1"/>
          </p:cNvPicPr>
          <p:nvPr/>
        </p:nvPicPr>
        <p:blipFill>
          <a:blip r:embed="rId1"/>
          <a:stretch>
            <a:fillRect/>
          </a:stretch>
        </p:blipFill>
        <p:spPr>
          <a:xfrm>
            <a:off x="-24092" y="0"/>
            <a:ext cx="695239" cy="6858000"/>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Placeholder 3" descr="Screenshot_20190926-003626_Samsung Internet"/>
          <p:cNvPicPr>
            <a:picLocks noChangeAspect="1"/>
          </p:cNvPicPr>
          <p:nvPr>
            <p:ph type="pic" sz="half" idx="13"/>
          </p:nvPr>
        </p:nvPicPr>
        <p:blipFill>
          <a:blip r:embed="rId1"/>
          <a:stretch>
            <a:fillRect/>
          </a:stretch>
        </p:blipFill>
        <p:spPr>
          <a:xfrm>
            <a:off x="-18415" y="-14605"/>
            <a:ext cx="9180830" cy="688721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it-IT" altLang="en-US" i="1">
                <a:solidFill>
                  <a:schemeClr val="accent1"/>
                </a:solidFill>
                <a:effectLst>
                  <a:outerShdw blurRad="38100" dist="38100" dir="2700000" algn="tl">
                    <a:srgbClr val="000000">
                      <a:alpha val="43137"/>
                    </a:srgbClr>
                  </a:outerShdw>
                </a:effectLst>
              </a:rPr>
              <a:t>cosa ci viene in mente?</a:t>
            </a:r>
            <a:endParaRPr lang="it-IT" altLang="en-US" i="1">
              <a:solidFill>
                <a:schemeClr val="accent1"/>
              </a:solidFill>
              <a:effectLst>
                <a:outerShdw blurRad="38100" dist="38100" dir="2700000" algn="tl">
                  <a:srgbClr val="000000">
                    <a:alpha val="43137"/>
                  </a:srgbClr>
                </a:outerShdw>
              </a:effectLst>
            </a:endParaRPr>
          </a:p>
        </p:txBody>
      </p:sp>
      <p:sp>
        <p:nvSpPr>
          <p:cNvPr id="3" name="Text Placeholder 2"/>
          <p:cNvSpPr/>
          <p:nvPr>
            <p:ph type="body" idx="1"/>
          </p:nvPr>
        </p:nvSpPr>
        <p:spPr/>
        <p:txBody>
          <a:bodyPr/>
          <a:p>
            <a:pPr marL="0" indent="0">
              <a:buNone/>
            </a:pPr>
            <a:endParaRPr lang="en-US"/>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a:xfrm>
            <a:off x="457200" y="274955"/>
            <a:ext cx="8230235" cy="2883535"/>
          </a:xfrm>
        </p:spPr>
        <p:txBody>
          <a:bodyPr>
            <a:normAutofit fontScale="90000"/>
          </a:bodyPr>
          <a:p>
            <a:pPr algn="r"/>
            <a:r>
              <a:rPr lang="it-IT" altLang="en-US" i="1">
                <a:latin typeface="Comic Sans MS" panose="030F0702030302020204" charset="0"/>
                <a:cs typeface="Comic Sans MS" panose="030F0702030302020204" charset="0"/>
              </a:rPr>
              <a:t>Il momento migliore per piantare un albero è vent'anni fa. </a:t>
            </a:r>
            <a:br>
              <a:rPr lang="it-IT" altLang="en-US" i="1">
                <a:latin typeface="Comic Sans MS" panose="030F0702030302020204" charset="0"/>
                <a:cs typeface="Comic Sans MS" panose="030F0702030302020204" charset="0"/>
              </a:rPr>
            </a:br>
            <a:r>
              <a:rPr lang="it-IT" altLang="en-US" i="1">
                <a:latin typeface="Comic Sans MS" panose="030F0702030302020204" charset="0"/>
                <a:cs typeface="Comic Sans MS" panose="030F0702030302020204" charset="0"/>
              </a:rPr>
              <a:t>Il secondo momento migliore è</a:t>
            </a:r>
            <a:br>
              <a:rPr lang="it-IT" altLang="en-US" i="1">
                <a:latin typeface="Comic Sans MS" panose="030F0702030302020204" charset="0"/>
                <a:cs typeface="Comic Sans MS" panose="030F0702030302020204" charset="0"/>
              </a:rPr>
            </a:br>
            <a:r>
              <a:rPr lang="it-IT" altLang="en-US" i="1">
                <a:latin typeface="Comic Sans MS" panose="030F0702030302020204" charset="0"/>
                <a:cs typeface="Comic Sans MS" panose="030F0702030302020204" charset="0"/>
              </a:rPr>
              <a:t>adesso.  </a:t>
            </a:r>
            <a:r>
              <a:rPr lang="it-IT" altLang="en-US" sz="3600" i="1" baseline="-25000">
                <a:latin typeface="Comic Sans MS" panose="030F0702030302020204" charset="0"/>
                <a:cs typeface="Comic Sans MS" panose="030F0702030302020204" charset="0"/>
              </a:rPr>
              <a:t> (Confucio)</a:t>
            </a:r>
            <a:endParaRPr lang="it-IT" altLang="en-US" sz="3600" i="1" baseline="-25000">
              <a:latin typeface="Comic Sans MS" panose="030F0702030302020204" charset="0"/>
              <a:cs typeface="Comic Sans MS" panose="030F0702030302020204" charset="0"/>
            </a:endParaRPr>
          </a:p>
        </p:txBody>
      </p:sp>
      <p:sp>
        <p:nvSpPr>
          <p:cNvPr id="3" name="Text Placeholder 2"/>
          <p:cNvSpPr/>
          <p:nvPr>
            <p:ph type="body" idx="1"/>
          </p:nvPr>
        </p:nvSpPr>
        <p:spPr>
          <a:xfrm>
            <a:off x="457200" y="4457065"/>
            <a:ext cx="8229600" cy="1669415"/>
          </a:xfrm>
        </p:spPr>
        <p:txBody>
          <a:bodyPr/>
          <a:p>
            <a:pPr marL="0" indent="0" algn="ctr">
              <a:buNone/>
            </a:pPr>
            <a:r>
              <a:rPr lang="it-IT" altLang="en-US" sz="6600" i="1">
                <a:latin typeface="Comic Sans MS" panose="030F0702030302020204" charset="0"/>
                <a:cs typeface="Comic Sans MS" panose="030F0702030302020204" charset="0"/>
              </a:rPr>
              <a:t>buon anno </a:t>
            </a:r>
            <a:endParaRPr lang="it-IT" altLang="en-US" sz="6600" i="1">
              <a:latin typeface="Comic Sans MS" panose="030F0702030302020204" charset="0"/>
              <a:cs typeface="Comic Sans MS" panose="030F0702030302020204" charset="0"/>
            </a:endParaRP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76" name="Title 1"/>
          <p:cNvSpPr txBox="1"/>
          <p:nvPr>
            <p:ph type="title"/>
          </p:nvPr>
        </p:nvSpPr>
        <p:spPr>
          <a:xfrm>
            <a:off x="99119" y="368300"/>
            <a:ext cx="2594472" cy="6121400"/>
          </a:xfrm>
          <a:prstGeom prst="rect">
            <a:avLst/>
          </a:prstGeom>
          <a:solidFill>
            <a:srgbClr val="FFFFFF">
              <a:alpha val="86519"/>
            </a:srgbClr>
          </a:solidFill>
        </p:spPr>
        <p:txBody>
          <a:bodyPr/>
          <a:lstStyle/>
          <a:p>
            <a:pPr defTabSz="667385">
              <a:defRPr sz="1460" b="1">
                <a:solidFill>
                  <a:schemeClr val="accent1">
                    <a:satOff val="-4406"/>
                    <a:lumOff val="-10506"/>
                  </a:schemeClr>
                </a:solidFill>
              </a:defRPr>
            </a:pPr>
            <a:r>
              <a:t>Due mani trattengono un orologio  ripreso nell’atto di aggregarsi o disgregarsi. Indica il nostro desiderio di essere protagonisti attivi nella nostra esistenza, custodi del tempo che ci viene donato e al quale diamo, con le nostre azioni, forma e sostanza.</a:t>
            </a:r>
            <a:br/>
            <a:r>
              <a:t> Contemporaneamente sottolinea la consapevolezza che esso non ci appartiene totalmente. Le mani custodiscono ciò che possono, poiché il tempo non è nostro e non riusciamo trattenerlo, si espande oltre noi, riproponendosi alla nostra attenzione con infinite sfumature diverse. Abitarlo, imparare a viverlo in pienezza, cercando in esso le tracce dell’Amore del Padre è il compito a cui siamo chiamati</a:t>
            </a:r>
          </a:p>
        </p:txBody>
      </p:sp>
      <p:sp>
        <p:nvSpPr>
          <p:cNvPr id="277" name="Testo"/>
          <p:cNvSpPr txBox="1"/>
          <p:nvPr/>
        </p:nvSpPr>
        <p:spPr>
          <a:xfrm>
            <a:off x="4252541" y="3249929"/>
            <a:ext cx="638918" cy="358141"/>
          </a:xfrm>
          <a:prstGeom prst="rect">
            <a:avLst/>
          </a:prstGeom>
          <a:ln w="12700">
            <a:miter lim="400000"/>
          </a:ln>
        </p:spPr>
        <p:txBody>
          <a:bodyPr wrap="none" lIns="45719" rIns="45719">
            <a:spAutoFit/>
          </a:bodyPr>
          <a:lstStyle/>
          <a:p>
            <a:pPr>
              <a:defRPr>
                <a:solidFill>
                  <a:schemeClr val="accent2">
                    <a:satOff val="-4963"/>
                    <a:lumOff val="-10546"/>
                  </a:schemeClr>
                </a:solidFill>
              </a:defRPr>
            </a:pPr>
          </a:p>
        </p:txBody>
      </p:sp>
      <p:sp>
        <p:nvSpPr>
          <p:cNvPr id="278" name="Testo"/>
          <p:cNvSpPr txBox="1"/>
          <p:nvPr/>
        </p:nvSpPr>
        <p:spPr>
          <a:xfrm>
            <a:off x="4379541" y="3376929"/>
            <a:ext cx="638918" cy="358141"/>
          </a:xfrm>
          <a:prstGeom prst="rect">
            <a:avLst/>
          </a:prstGeom>
          <a:ln w="12700">
            <a:miter lim="400000"/>
          </a:ln>
        </p:spPr>
        <p:txBody>
          <a:bodyPr wrap="none" lIns="45719" rIns="45719">
            <a:spAutoFit/>
          </a:bodyPr>
          <a:lstStyle/>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64" name="Title 1"/>
          <p:cNvSpPr txBox="1"/>
          <p:nvPr>
            <p:ph type="title"/>
          </p:nvPr>
        </p:nvSpPr>
        <p:spPr>
          <a:xfrm>
            <a:off x="683567" y="260647"/>
            <a:ext cx="8090050" cy="1143001"/>
          </a:xfrm>
          <a:prstGeom prst="rect">
            <a:avLst/>
          </a:prstGeom>
        </p:spPr>
        <p:txBody>
          <a:bodyPr/>
          <a:lstStyle>
            <a:lvl1pPr>
              <a:defRPr b="1">
                <a:solidFill>
                  <a:srgbClr val="FF0000"/>
                </a:solidFill>
              </a:defRPr>
            </a:lvl1pPr>
          </a:lstStyle>
          <a:p>
            <a:r>
              <a:t>TRE VERBI CI ACCOMPAGNANO</a:t>
            </a:r>
          </a:p>
        </p:txBody>
      </p:sp>
      <p:sp>
        <p:nvSpPr>
          <p:cNvPr id="265" name="Content Placeholder 2"/>
          <p:cNvSpPr txBox="1"/>
          <p:nvPr>
            <p:ph type="body" idx="1"/>
          </p:nvPr>
        </p:nvSpPr>
        <p:spPr>
          <a:xfrm>
            <a:off x="613791" y="1511300"/>
            <a:ext cx="8229601" cy="4525963"/>
          </a:xfrm>
          <a:prstGeom prst="rect">
            <a:avLst/>
          </a:prstGeom>
        </p:spPr>
        <p:txBody>
          <a:bodyPr/>
          <a:lstStyle/>
          <a:p>
            <a:pPr>
              <a:lnSpc>
                <a:spcPct val="90000"/>
              </a:lnSpc>
              <a:spcBef>
                <a:spcPts val="800"/>
              </a:spcBef>
              <a:defRPr sz="3700" b="1">
                <a:solidFill>
                  <a:srgbClr val="0070C0"/>
                </a:solidFill>
              </a:defRPr>
            </a:pPr>
            <a:r>
              <a:t>Custodire</a:t>
            </a:r>
            <a:r>
              <a:rPr sz="2500" b="0"/>
              <a:t>: </a:t>
            </a:r>
            <a:r>
              <a:rPr sz="2500"/>
              <a:t>“Tutto quanto aveva per vivere”  </a:t>
            </a:r>
            <a:endParaRPr sz="2800"/>
          </a:p>
          <a:p>
            <a:pPr marL="0" indent="0">
              <a:lnSpc>
                <a:spcPct val="90000"/>
              </a:lnSpc>
              <a:spcBef>
                <a:spcPts val="600"/>
              </a:spcBef>
              <a:buSzTx/>
              <a:buNone/>
              <a:defRPr sz="2500">
                <a:solidFill>
                  <a:srgbClr val="0070C0"/>
                </a:solidFill>
              </a:defRPr>
            </a:pPr>
            <a:r>
              <a:t>                                           (Cf. Mc 12, 38-44) </a:t>
            </a:r>
            <a:endParaRPr sz="2800"/>
          </a:p>
          <a:p>
            <a:pPr marL="0" indent="0">
              <a:lnSpc>
                <a:spcPct val="90000"/>
              </a:lnSpc>
              <a:spcBef>
                <a:spcPts val="600"/>
              </a:spcBef>
              <a:buSzTx/>
              <a:buNone/>
              <a:defRPr sz="2800">
                <a:solidFill>
                  <a:srgbClr val="0070C0"/>
                </a:solidFill>
              </a:defRPr>
            </a:pPr>
          </a:p>
          <a:p>
            <a:pPr>
              <a:lnSpc>
                <a:spcPct val="90000"/>
              </a:lnSpc>
              <a:spcBef>
                <a:spcPts val="800"/>
              </a:spcBef>
              <a:defRPr sz="3700" b="1">
                <a:solidFill>
                  <a:srgbClr val="0070C0"/>
                </a:solidFill>
              </a:defRPr>
            </a:pPr>
            <a:r>
              <a:t>Generare:  </a:t>
            </a:r>
            <a:r>
              <a:rPr sz="2500"/>
              <a:t>“Di una cosa solo c’è bisogno”</a:t>
            </a:r>
            <a:endParaRPr sz="2900"/>
          </a:p>
          <a:p>
            <a:pPr marL="0" indent="0">
              <a:lnSpc>
                <a:spcPct val="90000"/>
              </a:lnSpc>
              <a:spcBef>
                <a:spcPts val="600"/>
              </a:spcBef>
              <a:buSzTx/>
              <a:buNone/>
              <a:defRPr sz="2500" b="1">
                <a:solidFill>
                  <a:srgbClr val="0070C0"/>
                </a:solidFill>
              </a:defRPr>
            </a:pPr>
            <a:r>
              <a:t>                                            (Cf. Lc 10, 38-42) </a:t>
            </a:r>
            <a:endParaRPr sz="2900"/>
          </a:p>
          <a:p>
            <a:pPr>
              <a:lnSpc>
                <a:spcPct val="90000"/>
              </a:lnSpc>
              <a:spcBef>
                <a:spcPts val="600"/>
              </a:spcBef>
              <a:defRPr sz="4000" b="1">
                <a:solidFill>
                  <a:srgbClr val="0070C0"/>
                </a:solidFill>
              </a:defRPr>
            </a:pPr>
          </a:p>
          <a:p>
            <a:pPr>
              <a:lnSpc>
                <a:spcPct val="90000"/>
              </a:lnSpc>
              <a:spcBef>
                <a:spcPts val="800"/>
              </a:spcBef>
              <a:defRPr sz="3700" b="1">
                <a:solidFill>
                  <a:srgbClr val="0070C0"/>
                </a:solidFill>
              </a:defRPr>
            </a:pPr>
            <a:r>
              <a:t>Abitare: </a:t>
            </a:r>
            <a:r>
              <a:rPr sz="2500"/>
              <a:t>“Lo avete fatto a me”</a:t>
            </a:r>
            <a:endParaRPr sz="2900"/>
          </a:p>
          <a:p>
            <a:pPr marL="0" indent="0">
              <a:lnSpc>
                <a:spcPct val="90000"/>
              </a:lnSpc>
              <a:spcBef>
                <a:spcPts val="600"/>
              </a:spcBef>
              <a:buSzTx/>
              <a:buNone/>
              <a:defRPr sz="2500">
                <a:solidFill>
                  <a:srgbClr val="0070C0"/>
                </a:solidFill>
              </a:defRPr>
            </a:pPr>
            <a:r>
              <a:t>                            (Cf. Mt 25, 31-46) </a:t>
            </a:r>
          </a:p>
        </p:txBody>
      </p:sp>
      <p:sp>
        <p:nvSpPr>
          <p:cNvPr id="266" name="Rounded Rectangle 3"/>
          <p:cNvSpPr/>
          <p:nvPr/>
        </p:nvSpPr>
        <p:spPr>
          <a:xfrm>
            <a:off x="492341" y="4437112"/>
            <a:ext cx="7093244" cy="1480272"/>
          </a:xfrm>
          <a:prstGeom prst="roundRect">
            <a:avLst>
              <a:gd name="adj" fmla="val 17078"/>
            </a:avLst>
          </a:prstGeom>
          <a:solidFill>
            <a:srgbClr val="C6D9F1">
              <a:alpha val="42000"/>
            </a:srgbClr>
          </a:solidFill>
          <a:ln w="25400">
            <a:solidFill>
              <a:srgbClr val="3A5E8A"/>
            </a:solidFill>
          </a:ln>
        </p:spPr>
        <p:txBody>
          <a:bodyPr lIns="45719" rIns="45719" anchor="ctr"/>
          <a:lstStyle/>
          <a:p>
            <a:pPr algn="ctr">
              <a:defRPr>
                <a:solidFill>
                  <a:srgbClr val="002060"/>
                </a:solidFill>
              </a:defRPr>
            </a:pPr>
          </a:p>
        </p:txBody>
      </p:sp>
      <p:pic>
        <p:nvPicPr>
          <p:cNvPr id="267" name="Picture 4" descr="Picture 4"/>
          <p:cNvPicPr>
            <a:picLocks noChangeAspect="1"/>
          </p:cNvPicPr>
          <p:nvPr/>
        </p:nvPicPr>
        <p:blipFill>
          <a:blip r:embed="rId2"/>
          <a:stretch>
            <a:fillRect/>
          </a:stretch>
        </p:blipFill>
        <p:spPr>
          <a:xfrm>
            <a:off x="8425997" y="2010962"/>
            <a:ext cx="695239" cy="4123811"/>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p>
            <a:r>
              <a:rPr lang="it-IT" altLang="en-US" i="1">
                <a:solidFill>
                  <a:schemeClr val="accent1"/>
                </a:solidFill>
                <a:effectLst>
                  <a:outerShdw blurRad="38100" dist="38100" dir="2700000" algn="tl">
                    <a:srgbClr val="000000">
                      <a:alpha val="43137"/>
                    </a:srgbClr>
                  </a:outerShdw>
                </a:effectLst>
              </a:rPr>
              <a:t>Evangelii gaudium</a:t>
            </a:r>
            <a:endParaRPr lang="it-IT" altLang="en-US" i="1">
              <a:solidFill>
                <a:schemeClr val="accent1"/>
              </a:solidFill>
              <a:effectLst>
                <a:outerShdw blurRad="38100" dist="38100" dir="2700000" algn="tl">
                  <a:srgbClr val="000000">
                    <a:alpha val="43137"/>
                  </a:srgbClr>
                </a:outerShdw>
              </a:effectLst>
            </a:endParaRPr>
          </a:p>
        </p:txBody>
      </p:sp>
      <p:sp>
        <p:nvSpPr>
          <p:cNvPr id="3" name="Text Placeholder 2"/>
          <p:cNvSpPr/>
          <p:nvPr>
            <p:ph type="body" idx="1"/>
          </p:nvPr>
        </p:nvSpPr>
        <p:spPr/>
        <p:txBody>
          <a:bodyPr/>
          <a:p>
            <a:pPr marL="0" indent="0" algn="just">
              <a:buNone/>
            </a:pPr>
            <a:r>
              <a:rPr lang="it-IT" altLang="en-US">
                <a:latin typeface="+mj-ea"/>
                <a:cs typeface="+mj-ea"/>
              </a:rPr>
              <a:t>il primo principio per progredire nella costruzione di un popolo è quello di considerare che </a:t>
            </a:r>
            <a:r>
              <a:rPr lang="it-IT" altLang="en-US" i="1">
                <a:latin typeface="+mj-ea"/>
                <a:cs typeface="+mj-ea"/>
              </a:rPr>
              <a:t>il tempo è superiore allo spazio</a:t>
            </a:r>
            <a:r>
              <a:rPr lang="it-IT" altLang="en-US">
                <a:latin typeface="+mj-ea"/>
                <a:cs typeface="+mj-ea"/>
              </a:rPr>
              <a:t>: significa che a noi spetta di lavorare a lunga scadenza, senza l'ossessione dei risultati immediati, aiuta a sopportare con pazienza situazioni difficili e avverse, o i cambiamenti dei piani che il dinamismo della realtà impone. </a:t>
            </a:r>
            <a:endParaRPr lang="it-IT" altLang="en-US">
              <a:latin typeface="+mj-ea"/>
              <a:cs typeface="+mj-ea"/>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p:nvPr>
            <p:ph type="title"/>
          </p:nvPr>
        </p:nvSpPr>
        <p:spPr/>
        <p:txBody>
          <a:bodyPr>
            <a:normAutofit fontScale="90000"/>
          </a:bodyPr>
          <a:p>
            <a:br>
              <a:rPr lang="it-IT" altLang="en-US" i="1">
                <a:solidFill>
                  <a:schemeClr val="accent1"/>
                </a:solidFill>
                <a:effectLst>
                  <a:outerShdw blurRad="38100" dist="38100" dir="2700000" algn="tl">
                    <a:srgbClr val="000000">
                      <a:alpha val="43137"/>
                    </a:srgbClr>
                  </a:outerShdw>
                </a:effectLst>
                <a:sym typeface="+mn-ea"/>
              </a:rPr>
            </a:br>
            <a:r>
              <a:rPr lang="it-IT" altLang="en-US" i="1">
                <a:solidFill>
                  <a:schemeClr val="accent1"/>
                </a:solidFill>
                <a:effectLst>
                  <a:outerShdw blurRad="38100" dist="38100" dir="2700000" algn="tl">
                    <a:srgbClr val="000000">
                      <a:alpha val="43137"/>
                    </a:srgbClr>
                  </a:outerShdw>
                </a:effectLst>
                <a:sym typeface="+mn-ea"/>
              </a:rPr>
              <a:t>Evangelii gaudium</a:t>
            </a:r>
            <a:br>
              <a:rPr lang="it-IT" altLang="en-US" i="1">
                <a:solidFill>
                  <a:schemeClr val="accent1"/>
                </a:solidFill>
                <a:effectLst>
                  <a:outerShdw blurRad="38100" dist="38100" dir="2700000" algn="tl">
                    <a:srgbClr val="000000">
                      <a:alpha val="43137"/>
                    </a:srgbClr>
                  </a:outerShdw>
                </a:effectLst>
              </a:rPr>
            </a:br>
            <a:endParaRPr lang="en-US"/>
          </a:p>
        </p:txBody>
      </p:sp>
      <p:sp>
        <p:nvSpPr>
          <p:cNvPr id="3" name="Text Placeholder 2"/>
          <p:cNvSpPr/>
          <p:nvPr>
            <p:ph type="body" idx="1"/>
          </p:nvPr>
        </p:nvSpPr>
        <p:spPr/>
        <p:txBody>
          <a:bodyPr>
            <a:normAutofit lnSpcReduction="10000"/>
          </a:bodyPr>
          <a:p>
            <a:pPr algn="just"/>
            <a:r>
              <a:rPr lang="it-IT" altLang="en-US"/>
              <a:t>dare priorità al tempo significa occuparsi di iniziare processi più che possedere spazi: il tempo ordina gli spazi, li illumina e li trasforma</a:t>
            </a:r>
            <a:endParaRPr lang="it-IT" altLang="en-US"/>
          </a:p>
          <a:p>
            <a:pPr algn="just"/>
            <a:r>
              <a:rPr lang="it-IT" altLang="en-US"/>
              <a:t>si tratta di privilegiare le azioni che generano nuovi dinamismi nella società e coinvolgono altre persone e altri gruppi che le porteranno avanti</a:t>
            </a:r>
            <a:endParaRPr lang="it-IT" altLang="en-US"/>
          </a:p>
          <a:p>
            <a:pPr marL="0" indent="0" algn="just">
              <a:buNone/>
            </a:pPr>
            <a:endParaRPr lang="it-IT" altLang="en-US"/>
          </a:p>
          <a:p>
            <a:pPr marL="0" indent="0" algn="ctr">
              <a:buNone/>
            </a:pPr>
            <a:r>
              <a:rPr lang="it-IT" altLang="en-US" sz="4400"/>
              <a:t>........</a:t>
            </a:r>
            <a:r>
              <a:rPr lang="it-IT" altLang="en-US" sz="4400" i="1">
                <a:effectLst>
                  <a:outerShdw blurRad="38100" dist="38100" dir="2700000" algn="tl">
                    <a:srgbClr val="000000">
                      <a:alpha val="43137"/>
                    </a:srgbClr>
                  </a:outerShdw>
                </a:effectLst>
              </a:rPr>
              <a:t>voce del verbo ABITARE</a:t>
            </a:r>
            <a:endParaRPr lang="it-IT" altLang="en-US" sz="4400" i="1">
              <a:effectLst>
                <a:outerShdw blurRad="38100" dist="38100" dir="2700000" algn="tl">
                  <a:srgbClr val="000000">
                    <a:alpha val="43137"/>
                  </a:srgbClr>
                </a:outerShdw>
              </a:effectLst>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60" name="Title 1"/>
          <p:cNvSpPr txBox="1"/>
          <p:nvPr>
            <p:ph type="title"/>
          </p:nvPr>
        </p:nvSpPr>
        <p:spPr>
          <a:xfrm>
            <a:off x="395536" y="0"/>
            <a:ext cx="8229601" cy="1143000"/>
          </a:xfrm>
          <a:prstGeom prst="rect">
            <a:avLst/>
          </a:prstGeom>
        </p:spPr>
        <p:txBody>
          <a:bodyPr/>
          <a:lstStyle>
            <a:lvl1pPr>
              <a:defRPr b="1">
                <a:solidFill>
                  <a:srgbClr val="FF0000"/>
                </a:solidFill>
              </a:defRPr>
            </a:lvl1pPr>
          </a:lstStyle>
          <a:p>
            <a:r>
              <a:t>Orientamenti per il triennio</a:t>
            </a:r>
          </a:p>
        </p:txBody>
      </p:sp>
      <p:sp>
        <p:nvSpPr>
          <p:cNvPr id="261" name="Content Placeholder 2"/>
          <p:cNvSpPr txBox="1"/>
          <p:nvPr>
            <p:ph type="body" idx="1"/>
          </p:nvPr>
        </p:nvSpPr>
        <p:spPr>
          <a:xfrm>
            <a:off x="179511" y="1052735"/>
            <a:ext cx="8269252" cy="4857405"/>
          </a:xfrm>
          <a:prstGeom prst="rect">
            <a:avLst/>
          </a:prstGeom>
        </p:spPr>
        <p:txBody>
          <a:bodyPr/>
          <a:lstStyle/>
          <a:p>
            <a:pPr marL="0" indent="0" algn="ctr">
              <a:spcBef>
                <a:spcPts val="900"/>
              </a:spcBef>
              <a:buSzTx/>
              <a:buNone/>
              <a:defRPr sz="4000"/>
            </a:pPr>
            <a:r>
              <a:t>  </a:t>
            </a:r>
            <a:r>
              <a:rPr b="1">
                <a:solidFill>
                  <a:srgbClr val="0070C0"/>
                </a:solidFill>
              </a:rPr>
              <a:t>«Vi precedo in Galilea»</a:t>
            </a:r>
            <a:endParaRPr b="1">
              <a:solidFill>
                <a:srgbClr val="0070C0"/>
              </a:solidFill>
            </a:endParaRPr>
          </a:p>
          <a:p>
            <a:pPr marL="0" indent="0">
              <a:buSzTx/>
              <a:buNone/>
              <a:defRPr sz="1200">
                <a:solidFill>
                  <a:srgbClr val="0070C0"/>
                </a:solidFill>
              </a:defRPr>
            </a:pPr>
          </a:p>
          <a:p>
            <a:pPr marL="0" indent="0" algn="just">
              <a:spcBef>
                <a:spcPts val="600"/>
              </a:spcBef>
              <a:buSzTx/>
              <a:buNone/>
              <a:defRPr sz="2800" b="1">
                <a:solidFill>
                  <a:srgbClr val="0070C0"/>
                </a:solidFill>
              </a:defRPr>
            </a:pPr>
            <a:r>
              <a:t>Essere discepoli missionari  significa accompagnarne e sostenere i passi di ogni uomo e donna  nei luoghi della quotidianità, dando il nostro contributo nel mondo sociale, politico ed economico, come laici che incarnano il Vangelo nel mondo costruendo cultura. </a:t>
            </a:r>
          </a:p>
          <a:p>
            <a:pPr marL="0" indent="0" algn="just">
              <a:spcBef>
                <a:spcPts val="600"/>
              </a:spcBef>
              <a:buSzTx/>
              <a:buNone/>
              <a:defRPr sz="2800" b="1">
                <a:solidFill>
                  <a:srgbClr val="0070C0"/>
                </a:solidFill>
              </a:defRPr>
            </a:pPr>
            <a:r>
              <a:t>Questo abitare ci invita a rivedere i linguaggi e le modalità dell’evangelizzazione per essere sempre più coinvolgenti e inclusivi.</a:t>
            </a:r>
          </a:p>
        </p:txBody>
      </p:sp>
      <p:pic>
        <p:nvPicPr>
          <p:cNvPr id="262" name="Picture 3" descr="Picture 3"/>
          <p:cNvPicPr>
            <a:picLocks noChangeAspect="1"/>
          </p:cNvPicPr>
          <p:nvPr/>
        </p:nvPicPr>
        <p:blipFill>
          <a:blip r:embed="rId2"/>
          <a:stretch>
            <a:fillRect/>
          </a:stretch>
        </p:blipFill>
        <p:spPr>
          <a:xfrm>
            <a:off x="8448761" y="2060848"/>
            <a:ext cx="695239" cy="4123810"/>
          </a:xfrm>
          <a:prstGeom prst="rect">
            <a:avLst/>
          </a:prstGeom>
          <a:ln w="12700">
            <a:miter lim="400000"/>
            <a:headEnd/>
            <a:tailEnd/>
          </a:ln>
        </p:spPr>
      </p:pic>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71" name="Titolo 1"/>
          <p:cNvSpPr txBox="1"/>
          <p:nvPr>
            <p:ph type="title"/>
          </p:nvPr>
        </p:nvSpPr>
        <p:spPr>
          <a:xfrm>
            <a:off x="467543" y="0"/>
            <a:ext cx="8229601" cy="1143000"/>
          </a:xfrm>
          <a:prstGeom prst="rect">
            <a:avLst/>
          </a:prstGeom>
        </p:spPr>
        <p:txBody>
          <a:bodyPr/>
          <a:lstStyle>
            <a:lvl1pPr>
              <a:defRPr b="1">
                <a:solidFill>
                  <a:srgbClr val="FF0000"/>
                </a:solidFill>
              </a:defRPr>
            </a:lvl1pPr>
          </a:lstStyle>
          <a:p>
            <a:r>
              <a:t>Il filo rosso del testo</a:t>
            </a:r>
          </a:p>
        </p:txBody>
      </p:sp>
      <p:sp>
        <p:nvSpPr>
          <p:cNvPr id="272" name="Segnaposto contenuto 2"/>
          <p:cNvSpPr txBox="1"/>
          <p:nvPr>
            <p:ph type="body" idx="1"/>
          </p:nvPr>
        </p:nvSpPr>
        <p:spPr>
          <a:xfrm>
            <a:off x="179511" y="908720"/>
            <a:ext cx="7848874" cy="4886003"/>
          </a:xfrm>
          <a:prstGeom prst="rect">
            <a:avLst/>
          </a:prstGeom>
        </p:spPr>
        <p:txBody>
          <a:bodyPr/>
          <a:lstStyle/>
          <a:p>
            <a:pPr marL="315595" indent="-315595" defTabSz="840740">
              <a:spcBef>
                <a:spcPts val="500"/>
              </a:spcBef>
              <a:defRPr sz="1840" b="1">
                <a:solidFill>
                  <a:srgbClr val="002060"/>
                </a:solidFill>
              </a:defRPr>
            </a:pPr>
            <a:r>
              <a:t> </a:t>
            </a:r>
            <a:r>
              <a:rPr sz="2210"/>
              <a:t>Il racconto evangelico ci spinge  a guardare avanti, descrive  ciò che accadrà nel futuro </a:t>
            </a:r>
            <a:r>
              <a:rPr sz="2210">
                <a:solidFill>
                  <a:srgbClr val="FF0000"/>
                </a:solidFill>
              </a:rPr>
              <a:t>(la fine), </a:t>
            </a:r>
            <a:r>
              <a:rPr sz="2210"/>
              <a:t>ma invita a vivere il presente  orientando la nostra esistenza verso il Signore  realizzando, già oggi, una vita buona, bella e beata </a:t>
            </a:r>
            <a:r>
              <a:rPr sz="2210">
                <a:solidFill>
                  <a:srgbClr val="FF0000"/>
                </a:solidFill>
              </a:rPr>
              <a:t>(il fine).</a:t>
            </a:r>
            <a:endParaRPr sz="2210">
              <a:solidFill>
                <a:srgbClr val="FF0000"/>
              </a:solidFill>
            </a:endParaRPr>
          </a:p>
          <a:p>
            <a:pPr marL="315595" indent="-315595" defTabSz="840740">
              <a:spcBef>
                <a:spcPts val="500"/>
              </a:spcBef>
              <a:defRPr sz="2210" b="1">
                <a:solidFill>
                  <a:srgbClr val="002060"/>
                </a:solidFill>
              </a:defRPr>
            </a:pPr>
            <a:r>
              <a:t> Alla luce del fine, ogni tempo della nostra vita acquista senso e diventa significativo nella misura in cui riusciamo a renderlo, almeno, una timida proiezione nel mondo del grande amore di Dio per l’umanità. </a:t>
            </a:r>
          </a:p>
          <a:p>
            <a:pPr marL="315595" indent="-315595" defTabSz="840740">
              <a:spcBef>
                <a:spcPts val="500"/>
              </a:spcBef>
              <a:defRPr sz="2210" b="1">
                <a:solidFill>
                  <a:srgbClr val="002060"/>
                </a:solidFill>
              </a:defRPr>
            </a:pPr>
            <a:r>
              <a:t>Ci facciamo interrogare dalla nostra esperienza di </a:t>
            </a:r>
            <a:r>
              <a:rPr i="1"/>
              <a:t>“abitanti”</a:t>
            </a:r>
            <a:r>
              <a:t> del tempo: come diventare adulti  restando aperti al futuro e alle sorprese di Dio? Cosa ci aiuta a rendere “tempo favorevole” i tempi che ognuno di noi  sperimenta in modo da  essere adulti significativi oggi? </a:t>
            </a:r>
          </a:p>
        </p:txBody>
      </p:sp>
      <p:pic>
        <p:nvPicPr>
          <p:cNvPr id="273" name="Picture 1" descr="Picture 1"/>
          <p:cNvPicPr>
            <a:picLocks noChangeAspect="1"/>
          </p:cNvPicPr>
          <p:nvPr/>
        </p:nvPicPr>
        <p:blipFill>
          <a:blip r:embed="rId2"/>
          <a:stretch>
            <a:fillRect/>
          </a:stretch>
        </p:blipFill>
        <p:spPr>
          <a:xfrm>
            <a:off x="8460431" y="1988840"/>
            <a:ext cx="780953" cy="4123810"/>
          </a:xfrm>
          <a:prstGeom prst="rect">
            <a:avLst/>
          </a:prstGeom>
          <a:ln w="12700">
            <a:miter lim="400000"/>
            <a:headEnd/>
            <a:tailEnd/>
          </a:ln>
        </p:spPr>
      </p:pic>
      <p:sp>
        <p:nvSpPr>
          <p:cNvPr id="274" name="TextBox 2"/>
          <p:cNvSpPr txBox="1"/>
          <p:nvPr/>
        </p:nvSpPr>
        <p:spPr>
          <a:xfrm>
            <a:off x="7596336" y="231736"/>
            <a:ext cx="1398589" cy="1158241"/>
          </a:xfrm>
          <a:prstGeom prst="rect">
            <a:avLst/>
          </a:prstGeom>
          <a:ln w="12700">
            <a:miter lim="400000"/>
          </a:ln>
        </p:spPr>
        <p:txBody>
          <a:bodyPr lIns="45719" rIns="45719">
            <a:spAutoFit/>
          </a:bodyPr>
          <a:lstStyle>
            <a:lvl1pPr algn="ctr">
              <a:defRPr b="1">
                <a:solidFill>
                  <a:srgbClr val="3EA131"/>
                </a:solidFill>
                <a:effectLst>
                  <a:outerShdw blurRad="38100" dist="38100" dir="2700000" rotWithShape="0">
                    <a:srgbClr val="000000">
                      <a:alpha val="43137"/>
                    </a:srgbClr>
                  </a:outerShdw>
                </a:effectLst>
              </a:defRPr>
            </a:lvl1pPr>
          </a:lstStyle>
          <a:p>
            <a:r>
              <a:t>A pagina 33 trovi la spiegazione integrake</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rcRect/>
          <a:stretch>
            <a:fillRect/>
          </a:stretch>
        </a:blipFill>
        <a:effectLst/>
      </p:bgPr>
    </p:bg>
    <p:spTree>
      <p:nvGrpSpPr>
        <p:cNvPr id="1" name=""/>
        <p:cNvGrpSpPr/>
        <p:nvPr/>
      </p:nvGrpSpPr>
      <p:grpSpPr>
        <a:xfrm>
          <a:off x="0" y="0"/>
          <a:ext cx="0" cy="0"/>
          <a:chOff x="0" y="0"/>
          <a:chExt cx="0" cy="0"/>
        </a:xfrm>
      </p:grpSpPr>
      <p:sp>
        <p:nvSpPr>
          <p:cNvPr id="280" name="Title 1"/>
          <p:cNvSpPr txBox="1"/>
          <p:nvPr>
            <p:ph type="title"/>
          </p:nvPr>
        </p:nvSpPr>
        <p:spPr>
          <a:prstGeom prst="rect">
            <a:avLst/>
          </a:prstGeom>
        </p:spPr>
        <p:txBody>
          <a:bodyPr/>
          <a:lstStyle>
            <a:lvl1pPr>
              <a:defRPr b="1">
                <a:solidFill>
                  <a:srgbClr val="FF0000"/>
                </a:solidFill>
                <a:effectLst>
                  <a:outerShdw blurRad="38100" dist="38100" dir="2700000" rotWithShape="0">
                    <a:srgbClr val="000000">
                      <a:alpha val="43137"/>
                    </a:srgbClr>
                  </a:outerShdw>
                </a:effectLst>
              </a:defRPr>
            </a:lvl1pPr>
          </a:lstStyle>
          <a:p>
            <a:r>
              <a:t>Il testo è così organizzato </a:t>
            </a:r>
          </a:p>
        </p:txBody>
      </p:sp>
      <p:sp>
        <p:nvSpPr>
          <p:cNvPr id="281" name="Content Placeholder 2"/>
          <p:cNvSpPr txBox="1"/>
          <p:nvPr>
            <p:ph type="body" idx="1"/>
          </p:nvPr>
        </p:nvSpPr>
        <p:spPr>
          <a:xfrm>
            <a:off x="457200" y="1196751"/>
            <a:ext cx="8229600" cy="4929412"/>
          </a:xfrm>
          <a:prstGeom prst="rect">
            <a:avLst/>
          </a:prstGeom>
        </p:spPr>
        <p:txBody>
          <a:bodyPr/>
          <a:lstStyle/>
          <a:p>
            <a:pPr marL="335915" indent="-335915" defTabSz="895985">
              <a:spcBef>
                <a:spcPts val="600"/>
              </a:spcBef>
              <a:defRPr sz="2840" b="1">
                <a:solidFill>
                  <a:srgbClr val="002060"/>
                </a:solidFill>
              </a:defRPr>
            </a:pPr>
            <a:r>
              <a:t>Cinque tappe il cui titolo evoca un tempo della nostra vita in cui seguire, incontrare Gesù:  </a:t>
            </a:r>
          </a:p>
          <a:p>
            <a:pPr marL="504190" indent="-504190" defTabSz="895985">
              <a:spcBef>
                <a:spcPts val="600"/>
              </a:spcBef>
              <a:buFontTx/>
              <a:buAutoNum type="arabicPeriod"/>
              <a:defRPr sz="2840" b="1">
                <a:solidFill>
                  <a:srgbClr val="002060"/>
                </a:solidFill>
              </a:defRPr>
            </a:pPr>
            <a:r>
              <a:t>(Senza) fine, </a:t>
            </a:r>
            <a:r>
              <a:rPr>
                <a:solidFill>
                  <a:srgbClr val="000000"/>
                </a:solidFill>
              </a:rPr>
              <a:t>Matteo 25,31-46 </a:t>
            </a:r>
            <a:endParaRPr>
              <a:solidFill>
                <a:srgbClr val="000000"/>
              </a:solidFill>
            </a:endParaRPr>
          </a:p>
          <a:p>
            <a:pPr marL="504190" indent="-504190" defTabSz="895985">
              <a:spcBef>
                <a:spcPts val="600"/>
              </a:spcBef>
              <a:buFontTx/>
              <a:buAutoNum type="arabicPeriod"/>
              <a:defRPr sz="2840" b="1">
                <a:solidFill>
                  <a:srgbClr val="002060"/>
                </a:solidFill>
              </a:defRPr>
            </a:pPr>
            <a:r>
              <a:t>Memoria, </a:t>
            </a:r>
            <a:r>
              <a:rPr>
                <a:solidFill>
                  <a:srgbClr val="000000"/>
                </a:solidFill>
              </a:rPr>
              <a:t>Matteo 13,47-52 </a:t>
            </a:r>
            <a:endParaRPr>
              <a:solidFill>
                <a:srgbClr val="000000"/>
              </a:solidFill>
            </a:endParaRPr>
          </a:p>
          <a:p>
            <a:pPr marL="504190" indent="-504190" defTabSz="895985">
              <a:spcBef>
                <a:spcPts val="600"/>
              </a:spcBef>
              <a:buFontTx/>
              <a:buAutoNum type="arabicPeriod"/>
              <a:defRPr sz="2840" b="1">
                <a:solidFill>
                  <a:srgbClr val="002060"/>
                </a:solidFill>
              </a:defRPr>
            </a:pPr>
            <a:r>
              <a:t>Attimo, </a:t>
            </a:r>
            <a:r>
              <a:rPr>
                <a:solidFill>
                  <a:srgbClr val="000000"/>
                </a:solidFill>
              </a:rPr>
              <a:t>Matteo 2,19-23</a:t>
            </a:r>
            <a:r>
              <a:rPr b="0">
                <a:solidFill>
                  <a:srgbClr val="000000"/>
                </a:solidFill>
              </a:rPr>
              <a:t> </a:t>
            </a:r>
            <a:endParaRPr b="0">
              <a:solidFill>
                <a:srgbClr val="000000"/>
              </a:solidFill>
            </a:endParaRPr>
          </a:p>
          <a:p>
            <a:pPr marL="504190" indent="-504190" defTabSz="895985">
              <a:spcBef>
                <a:spcPts val="600"/>
              </a:spcBef>
              <a:buFontTx/>
              <a:buAutoNum type="arabicPeriod"/>
              <a:defRPr sz="2840" b="1">
                <a:solidFill>
                  <a:srgbClr val="002060"/>
                </a:solidFill>
              </a:defRPr>
            </a:pPr>
            <a:r>
              <a:t>Imprevisto, </a:t>
            </a:r>
            <a:r>
              <a:rPr>
                <a:solidFill>
                  <a:srgbClr val="000000"/>
                </a:solidFill>
              </a:rPr>
              <a:t>Matteo 25,1–13 </a:t>
            </a:r>
            <a:endParaRPr>
              <a:solidFill>
                <a:srgbClr val="000000"/>
              </a:solidFill>
            </a:endParaRPr>
          </a:p>
          <a:p>
            <a:pPr marL="504190" indent="-504190" defTabSz="895985">
              <a:spcBef>
                <a:spcPts val="600"/>
              </a:spcBef>
              <a:buFontTx/>
              <a:buAutoNum type="arabicPeriod"/>
              <a:defRPr sz="2840" b="1">
                <a:solidFill>
                  <a:srgbClr val="002060"/>
                </a:solidFill>
              </a:defRPr>
            </a:pPr>
            <a:r>
              <a:t>Attesa. </a:t>
            </a:r>
            <a:r>
              <a:rPr>
                <a:solidFill>
                  <a:srgbClr val="000000"/>
                </a:solidFill>
              </a:rPr>
              <a:t>Matteo 16, 21-28 </a:t>
            </a:r>
            <a:endParaRPr>
              <a:solidFill>
                <a:srgbClr val="000000"/>
              </a:solidFill>
            </a:endParaRPr>
          </a:p>
          <a:p>
            <a:pPr marL="335915" indent="-335915" defTabSz="895985">
              <a:spcBef>
                <a:spcPts val="600"/>
              </a:spcBef>
              <a:defRPr sz="2840" b="1">
                <a:solidFill>
                  <a:srgbClr val="002060"/>
                </a:solidFill>
              </a:defRPr>
            </a:pPr>
            <a:r>
              <a:t> Ogni tappa segue il consueto percorso </a:t>
            </a:r>
            <a:r>
              <a:rPr>
                <a:solidFill>
                  <a:srgbClr val="FF0000"/>
                </a:solidFill>
              </a:rPr>
              <a:t> </a:t>
            </a:r>
            <a:r>
              <a:rPr>
                <a:solidFill>
                  <a:srgbClr val="FF0000"/>
                </a:solidFill>
                <a:effectLst>
                  <a:outerShdw blurRad="37338" dist="37338" dir="2700000" rotWithShape="0">
                    <a:srgbClr val="000000">
                      <a:alpha val="43137"/>
                    </a:srgbClr>
                  </a:outerShdw>
                </a:effectLst>
              </a:rPr>
              <a:t>vita - Parola  - vita</a:t>
            </a:r>
            <a:r>
              <a:rPr>
                <a:effectLst>
                  <a:outerShdw blurRad="37338" dist="37338" dir="2700000" rotWithShape="0">
                    <a:srgbClr val="000000">
                      <a:alpha val="43137"/>
                    </a:srgbClr>
                  </a:outerShdw>
                </a:effectLst>
              </a:rPr>
              <a:t> </a:t>
            </a:r>
            <a:r>
              <a:t>ed è introdotta da una preghiera </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7469</Words>
  <Application>WPS Presentation</Application>
  <PresentationFormat/>
  <Paragraphs>114</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SimSun</vt:lpstr>
      <vt:lpstr>Wingdings</vt:lpstr>
      <vt:lpstr>Calibri</vt:lpstr>
      <vt:lpstr>Arial</vt:lpstr>
      <vt:lpstr>Comic Sans MS</vt:lpstr>
      <vt:lpstr>Microsoft YaHei</vt:lpstr>
      <vt:lpstr/>
      <vt:lpstr>Arial Unicode MS</vt:lpstr>
      <vt:lpstr>Calibri</vt:lpstr>
      <vt:lpstr>Segoe Print</vt:lpstr>
      <vt:lpstr>Office Theme</vt:lpstr>
      <vt:lpstr>PowerPoint 演示文稿</vt:lpstr>
      <vt:lpstr>cosa ci viene in mente?</vt:lpstr>
      <vt:lpstr>Due mani trattengono un orologio  ripreso nell’atto di aggregarsi o disgregarsi. Indica il nostro desiderio di essere protagonisti attivi nella nostra esistenza, custodi del tempo che ci viene donato e al quale diamo, con le nostre azioni, forma e sostanza.  Contemporaneamente sottolinea la consapevolezza che esso non ci appartiene totalmente. Le mani custodiscono ciò che possono, poiché il tempo non è nostro e non riusciamo trattenerlo, si espande oltre noi, riproponendosi alla nostra attenzione con infinite sfumature diverse. Abitarlo, imparare a viverlo in pienezza, cercando in esso le tracce dell’Amore del Padre è il compito a cui siamo chiamati</vt:lpstr>
      <vt:lpstr>TRE VERBI CI ACCOMPAGNANO</vt:lpstr>
      <vt:lpstr>Evangelii gaudium</vt:lpstr>
      <vt:lpstr> Evangelii gaudium </vt:lpstr>
      <vt:lpstr>Orientamenti per il triennio</vt:lpstr>
      <vt:lpstr>Il filo rosso del testo</vt:lpstr>
      <vt:lpstr>Il testo è così organizzato </vt:lpstr>
      <vt:lpstr>PRIMA PARTE RACCONTARE LA VITA </vt:lpstr>
      <vt:lpstr>Struttura di questa sezione</vt:lpstr>
      <vt:lpstr>SECONDA PARTE LA PAROLA ILLUMINA </vt:lpstr>
      <vt:lpstr>Struttura di questa sezione </vt:lpstr>
      <vt:lpstr>TERZA PARTE La vita cambia  Come vivere gli esercizi di laicità </vt:lpstr>
      <vt:lpstr>Struttura di questa sezione </vt:lpstr>
      <vt:lpstr>PowerPoint 演示文稿</vt:lpstr>
      <vt:lpstr>PowerPoint 演示文稿</vt:lpstr>
      <vt:lpstr>PowerPoint 演示文稿</vt:lpstr>
      <vt:lpstr>PowerPoint 演示文稿</vt:lpstr>
      <vt:lpstr>Il momento migliore per piantare un albero è vent'anni fa.  Il secondo momento migliore è adesso.   (Confucio)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Michela</cp:lastModifiedBy>
  <cp:revision>8</cp:revision>
  <dcterms:created xsi:type="dcterms:W3CDTF">2019-09-23T23:30:00Z</dcterms:created>
  <dcterms:modified xsi:type="dcterms:W3CDTF">2019-09-25T23:20:10Z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1033-10.2.0.5838</vt:lpwstr>
  </property>
</Properties>
</file>